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1"/>
    <p:sldMasterId id="2147483693" r:id="rId2"/>
    <p:sldMasterId id="2147483694" r:id="rId3"/>
    <p:sldMasterId id="2147483695" r:id="rId4"/>
  </p:sldMasterIdLst>
  <p:notesMasterIdLst>
    <p:notesMasterId r:id="rId99"/>
  </p:notesMasterIdLst>
  <p:sldIdLst>
    <p:sldId id="256" r:id="rId5"/>
    <p:sldId id="257" r:id="rId6"/>
    <p:sldId id="258" r:id="rId7"/>
    <p:sldId id="259" r:id="rId8"/>
    <p:sldId id="260" r:id="rId9"/>
    <p:sldId id="261" r:id="rId10"/>
    <p:sldId id="331" r:id="rId11"/>
    <p:sldId id="262" r:id="rId12"/>
    <p:sldId id="263" r:id="rId13"/>
    <p:sldId id="264" r:id="rId14"/>
    <p:sldId id="330" r:id="rId15"/>
    <p:sldId id="265" r:id="rId16"/>
    <p:sldId id="267" r:id="rId17"/>
    <p:sldId id="269" r:id="rId18"/>
    <p:sldId id="268" r:id="rId19"/>
    <p:sldId id="270" r:id="rId20"/>
    <p:sldId id="272" r:id="rId21"/>
    <p:sldId id="332" r:id="rId22"/>
    <p:sldId id="274" r:id="rId23"/>
    <p:sldId id="275" r:id="rId24"/>
    <p:sldId id="276" r:id="rId25"/>
    <p:sldId id="277" r:id="rId26"/>
    <p:sldId id="333" r:id="rId27"/>
    <p:sldId id="278" r:id="rId28"/>
    <p:sldId id="279" r:id="rId29"/>
    <p:sldId id="334" r:id="rId30"/>
    <p:sldId id="280" r:id="rId31"/>
    <p:sldId id="281" r:id="rId32"/>
    <p:sldId id="335" r:id="rId33"/>
    <p:sldId id="282" r:id="rId34"/>
    <p:sldId id="283" r:id="rId35"/>
    <p:sldId id="336" r:id="rId36"/>
    <p:sldId id="284" r:id="rId37"/>
    <p:sldId id="285" r:id="rId38"/>
    <p:sldId id="286" r:id="rId39"/>
    <p:sldId id="287" r:id="rId40"/>
    <p:sldId id="288" r:id="rId41"/>
    <p:sldId id="289" r:id="rId42"/>
    <p:sldId id="290" r:id="rId43"/>
    <p:sldId id="291" r:id="rId44"/>
    <p:sldId id="292" r:id="rId45"/>
    <p:sldId id="293" r:id="rId46"/>
    <p:sldId id="294" r:id="rId47"/>
    <p:sldId id="338" r:id="rId48"/>
    <p:sldId id="339" r:id="rId49"/>
    <p:sldId id="297" r:id="rId50"/>
    <p:sldId id="299" r:id="rId51"/>
    <p:sldId id="298" r:id="rId52"/>
    <p:sldId id="300" r:id="rId53"/>
    <p:sldId id="301" r:id="rId54"/>
    <p:sldId id="302" r:id="rId55"/>
    <p:sldId id="303" r:id="rId56"/>
    <p:sldId id="304" r:id="rId57"/>
    <p:sldId id="305" r:id="rId58"/>
    <p:sldId id="340" r:id="rId59"/>
    <p:sldId id="307" r:id="rId60"/>
    <p:sldId id="308" r:id="rId61"/>
    <p:sldId id="309" r:id="rId62"/>
    <p:sldId id="310" r:id="rId63"/>
    <p:sldId id="341" r:id="rId64"/>
    <p:sldId id="312" r:id="rId65"/>
    <p:sldId id="313" r:id="rId66"/>
    <p:sldId id="342" r:id="rId67"/>
    <p:sldId id="314" r:id="rId68"/>
    <p:sldId id="315" r:id="rId69"/>
    <p:sldId id="316" r:id="rId70"/>
    <p:sldId id="317" r:id="rId71"/>
    <p:sldId id="318" r:id="rId72"/>
    <p:sldId id="319" r:id="rId73"/>
    <p:sldId id="320" r:id="rId74"/>
    <p:sldId id="321" r:id="rId75"/>
    <p:sldId id="322" r:id="rId76"/>
    <p:sldId id="343" r:id="rId77"/>
    <p:sldId id="323" r:id="rId78"/>
    <p:sldId id="324" r:id="rId79"/>
    <p:sldId id="325" r:id="rId80"/>
    <p:sldId id="347" r:id="rId81"/>
    <p:sldId id="350" r:id="rId82"/>
    <p:sldId id="348" r:id="rId83"/>
    <p:sldId id="354" r:id="rId84"/>
    <p:sldId id="355" r:id="rId85"/>
    <p:sldId id="356" r:id="rId86"/>
    <p:sldId id="357" r:id="rId87"/>
    <p:sldId id="358" r:id="rId88"/>
    <p:sldId id="353" r:id="rId89"/>
    <p:sldId id="359" r:id="rId90"/>
    <p:sldId id="360" r:id="rId91"/>
    <p:sldId id="361" r:id="rId92"/>
    <p:sldId id="352" r:id="rId93"/>
    <p:sldId id="345" r:id="rId94"/>
    <p:sldId id="326" r:id="rId95"/>
    <p:sldId id="327" r:id="rId96"/>
    <p:sldId id="328" r:id="rId97"/>
    <p:sldId id="329" r:id="rId98"/>
  </p:sldIdLst>
  <p:sldSz cx="16256000" cy="9144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47" d="100"/>
          <a:sy n="47" d="100"/>
        </p:scale>
        <p:origin x="-136" y="-1016"/>
      </p:cViewPr>
      <p:guideLst>
        <p:guide orient="horz" pos="2880"/>
        <p:guide pos="5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notesMaster" Target="notesMasters/notesMaster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00" Type="http://schemas.openxmlformats.org/officeDocument/2006/relationships/printerSettings" Target="printerSettings/printerSettings1.bin"/><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509681577"/>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a:solidFill>
                  <a:schemeClr val="dk2"/>
                </a:solidFill>
              </a:rPr>
              <a:t>Note from Chuck.  If you are using these materials, you can remove the UM logo and replace it with your own, but please retain the CC-BY logo on the first page as well as retain the entire last page.</a:t>
            </a:r>
          </a:p>
        </p:txBody>
      </p:sp>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1" name="Shape 23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8" name="Shape 23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1" name="Shape 25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77" name="Shape 27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26" name="Shape 32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7" name="Shape 34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1" name="Shape 18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4" name="Shape 41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0" name="Shape 42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6" name="Shape 42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31" name="Shape 43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36" name="Shape 43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87" name="Shape 18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42" name="Shape 44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3795"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20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20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20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20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9pPr>
          </a:lstStyle>
          <a:p>
            <a:pPr eaLnBrk="1" hangingPunct="1"/>
            <a:fld id="{0E33D2AF-FAE0-364C-989C-0B8438436313}" type="slidenum">
              <a:rPr lang="en-US" sz="1200"/>
              <a:pPr eaLnBrk="1" hangingPunct="1"/>
              <a:t>44</a:t>
            </a:fld>
            <a:endParaRPr 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3795"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20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20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20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20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9pPr>
          </a:lstStyle>
          <a:p>
            <a:pPr eaLnBrk="1" hangingPunct="1"/>
            <a:fld id="{0E33D2AF-FAE0-364C-989C-0B8438436313}" type="slidenum">
              <a:rPr lang="en-US" sz="1200"/>
              <a:pPr eaLnBrk="1" hangingPunct="1"/>
              <a:t>45</a:t>
            </a:fld>
            <a:endParaRPr 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8" name="Shape 51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34" name="Shape 53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27" name="Shape 52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46" name="Shape 5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52" name="Shape 5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3" name="Shape 19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60" name="Shape 5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67" name="Shape 5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82" name="Shape 58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33795"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20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20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20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20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0"/>
                <a:cs typeface="ヒラギノ角ゴ ProN W3" charset="0"/>
                <a:sym typeface="Gill Sans" charset="0"/>
              </a:defRPr>
            </a:lvl9pPr>
          </a:lstStyle>
          <a:p>
            <a:pPr eaLnBrk="1" hangingPunct="1"/>
            <a:fld id="{0E33D2AF-FAE0-364C-989C-0B8438436313}" type="slidenum">
              <a:rPr lang="en-US" sz="1200"/>
              <a:pPr eaLnBrk="1" hangingPunct="1"/>
              <a:t>55</a:t>
            </a:fld>
            <a:endParaRPr 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57" name="Shape 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1" name="Shape 20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Shape 6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90" name="Shape 6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96" name="Shape 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18" name="Shape 7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25" name="Shape 72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31" name="Shape 731"/>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37" name="Shape 73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5" name="Shape 24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25" name="Shape 7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7" name="Shape 20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62" name="Shape 7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798" name="Shape 79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10" name="Shape 81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0" name="Shape 8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
        <p:cNvGrpSpPr/>
        <p:nvPr/>
      </p:nvGrpSpPr>
      <p:grpSpPr>
        <a:xfrm>
          <a:off x="0" y="0"/>
          <a:ext cx="0" cy="0"/>
          <a:chOff x="0" y="0"/>
          <a:chExt cx="0" cy="0"/>
        </a:xfrm>
      </p:grpSpPr>
      <p:sp>
        <p:nvSpPr>
          <p:cNvPr id="8" name="Shape 8"/>
          <p:cNvSpPr txBox="1">
            <a:spLocks noGrp="1"/>
          </p:cNvSpPr>
          <p:nvPr>
            <p:ph type="title"/>
          </p:nvPr>
        </p:nvSpPr>
        <p:spPr>
          <a:xfrm rot="5400000">
            <a:off x="11231562" y="1909762"/>
            <a:ext cx="4229100" cy="3482975"/>
          </a:xfrm>
          <a:prstGeom prst="rect">
            <a:avLst/>
          </a:prstGeom>
          <a:noFill/>
          <a:ln>
            <a:noFill/>
          </a:ln>
        </p:spPr>
        <p:txBody>
          <a:bodyPr lIns="91425" tIns="91425" rIns="91425" bIns="91425" anchor="b"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9" name="Shape 9"/>
          <p:cNvSpPr txBox="1">
            <a:spLocks noGrp="1"/>
          </p:cNvSpPr>
          <p:nvPr>
            <p:ph type="body" idx="1"/>
          </p:nvPr>
        </p:nvSpPr>
        <p:spPr>
          <a:xfrm rot="5400000">
            <a:off x="4189412" y="-1497012"/>
            <a:ext cx="4229100" cy="10296524"/>
          </a:xfrm>
          <a:prstGeom prst="rect">
            <a:avLst/>
          </a:prstGeom>
          <a:noFill/>
          <a:ln>
            <a:noFill/>
          </a:ln>
        </p:spPr>
        <p:txBody>
          <a:bodyPr lIns="91425" tIns="91425" rIns="91425" bIns="91425" anchor="t" anchorCtr="0"/>
          <a:lstStyle>
            <a:lvl1pPr marL="342900" indent="-342900" algn="ctr" rtl="0">
              <a:spcBef>
                <a:spcPts val="0"/>
              </a:spcBef>
              <a:spcAft>
                <a:spcPts val="0"/>
              </a:spcAft>
              <a:defRPr/>
            </a:lvl1pPr>
            <a:lvl2pPr marL="742950" indent="-285750" algn="ctr" rtl="0">
              <a:spcBef>
                <a:spcPts val="0"/>
              </a:spcBef>
              <a:spcAft>
                <a:spcPts val="0"/>
              </a:spcAft>
              <a:defRPr/>
            </a:lvl2pPr>
            <a:lvl3pPr marL="1143000" indent="-228600" algn="ctr" rtl="0">
              <a:spcBef>
                <a:spcPts val="0"/>
              </a:spcBef>
              <a:spcAft>
                <a:spcPts val="0"/>
              </a:spcAft>
              <a:defRPr/>
            </a:lvl3pPr>
            <a:lvl4pPr marL="1600200" indent="-228600" algn="ctr" rtl="0">
              <a:spcBef>
                <a:spcPts val="0"/>
              </a:spcBef>
              <a:spcAft>
                <a:spcPts val="0"/>
              </a:spcAft>
              <a:defRPr/>
            </a:lvl4pPr>
            <a:lvl5pPr marL="2057400" indent="-228600"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1155700" y="1536700"/>
            <a:ext cx="13931900" cy="3086099"/>
          </a:xfrm>
          <a:prstGeom prst="rect">
            <a:avLst/>
          </a:prstGeom>
          <a:noFill/>
          <a:ln>
            <a:noFill/>
          </a:ln>
        </p:spPr>
        <p:txBody>
          <a:bodyPr lIns="91425" tIns="91425" rIns="91425" bIns="91425" anchor="b"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39" name="Shape 39"/>
          <p:cNvSpPr txBox="1">
            <a:spLocks noGrp="1"/>
          </p:cNvSpPr>
          <p:nvPr>
            <p:ph type="body" idx="1"/>
          </p:nvPr>
        </p:nvSpPr>
        <p:spPr>
          <a:xfrm>
            <a:off x="1155700" y="4711700"/>
            <a:ext cx="13931900" cy="1054100"/>
          </a:xfrm>
          <a:prstGeom prst="rect">
            <a:avLst/>
          </a:prstGeom>
          <a:noFill/>
          <a:ln>
            <a:noFill/>
          </a:ln>
        </p:spPr>
        <p:txBody>
          <a:bodyPr lIns="91425" tIns="91425" rIns="91425" bIns="91425" anchor="t" anchorCtr="0"/>
          <a:lstStyle>
            <a:lvl1pPr marL="342900" indent="-342900" algn="ctr" rtl="0">
              <a:spcBef>
                <a:spcPts val="0"/>
              </a:spcBef>
              <a:spcAft>
                <a:spcPts val="0"/>
              </a:spcAft>
              <a:defRPr/>
            </a:lvl1pPr>
            <a:lvl2pPr marL="742950" indent="-285750" algn="ctr" rtl="0">
              <a:spcBef>
                <a:spcPts val="0"/>
              </a:spcBef>
              <a:spcAft>
                <a:spcPts val="0"/>
              </a:spcAft>
              <a:defRPr/>
            </a:lvl2pPr>
            <a:lvl3pPr marL="1143000" indent="-228600" algn="ctr" rtl="0">
              <a:spcBef>
                <a:spcPts val="0"/>
              </a:spcBef>
              <a:spcAft>
                <a:spcPts val="0"/>
              </a:spcAft>
              <a:defRPr/>
            </a:lvl3pPr>
            <a:lvl4pPr marL="1600200" indent="-228600" algn="ctr" rtl="0">
              <a:spcBef>
                <a:spcPts val="0"/>
              </a:spcBef>
              <a:spcAft>
                <a:spcPts val="0"/>
              </a:spcAft>
              <a:defRPr/>
            </a:lvl4pPr>
            <a:lvl5pPr marL="2057400" indent="-228600"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40"/>
        <p:cNvGrpSpPr/>
        <p:nvPr/>
      </p:nvGrpSpPr>
      <p:grpSpPr>
        <a:xfrm>
          <a:off x="0" y="0"/>
          <a:ext cx="0" cy="0"/>
          <a:chOff x="0" y="0"/>
          <a:chExt cx="0" cy="0"/>
        </a:xfrm>
      </p:grpSpPr>
      <p:sp>
        <p:nvSpPr>
          <p:cNvPr id="41" name="Shape 41"/>
          <p:cNvSpPr txBox="1">
            <a:spLocks noGrp="1"/>
          </p:cNvSpPr>
          <p:nvPr>
            <p:ph type="ctrTitle"/>
          </p:nvPr>
        </p:nvSpPr>
        <p:spPr>
          <a:xfrm>
            <a:off x="1219200" y="2840038"/>
            <a:ext cx="13817599" cy="1960561"/>
          </a:xfrm>
          <a:prstGeom prst="rect">
            <a:avLst/>
          </a:prstGeom>
          <a:noFill/>
          <a:ln>
            <a:noFill/>
          </a:ln>
        </p:spPr>
        <p:txBody>
          <a:bodyPr lIns="91425" tIns="91425" rIns="91425" bIns="91425" anchor="b"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42" name="Shape 42"/>
          <p:cNvSpPr txBox="1">
            <a:spLocks noGrp="1"/>
          </p:cNvSpPr>
          <p:nvPr>
            <p:ph type="subTitle" idx="1"/>
          </p:nvPr>
        </p:nvSpPr>
        <p:spPr>
          <a:xfrm>
            <a:off x="2438400" y="5181600"/>
            <a:ext cx="11379200" cy="2336800"/>
          </a:xfrm>
          <a:prstGeom prst="rect">
            <a:avLst/>
          </a:prstGeom>
          <a:noFill/>
          <a:ln>
            <a:noFill/>
          </a:ln>
        </p:spPr>
        <p:txBody>
          <a:bodyPr lIns="91425" tIns="91425" rIns="91425" bIns="91425" anchor="t" anchorCtr="0"/>
          <a:lstStyle>
            <a:lvl1pPr marL="0" marR="0" indent="0" algn="ctr" rtl="0">
              <a:spcBef>
                <a:spcPts val="0"/>
              </a:spcBef>
              <a:spcAft>
                <a:spcPts val="0"/>
              </a:spcAft>
              <a:buClr>
                <a:schemeClr val="lt1"/>
              </a:buClr>
              <a:buFont typeface="Cabin"/>
              <a:buNone/>
              <a:defRPr/>
            </a:lvl1pPr>
            <a:lvl2pPr marL="457200" marR="0" indent="0" algn="ctr" rtl="0">
              <a:spcBef>
                <a:spcPts val="0"/>
              </a:spcBef>
              <a:spcAft>
                <a:spcPts val="0"/>
              </a:spcAft>
              <a:buClr>
                <a:schemeClr val="lt1"/>
              </a:buClr>
              <a:buFont typeface="Cabin"/>
              <a:buNone/>
              <a:defRPr/>
            </a:lvl2pPr>
            <a:lvl3pPr marL="914400" marR="0" indent="0" algn="ctr" rtl="0">
              <a:spcBef>
                <a:spcPts val="0"/>
              </a:spcBef>
              <a:spcAft>
                <a:spcPts val="0"/>
              </a:spcAft>
              <a:buClr>
                <a:schemeClr val="lt1"/>
              </a:buClr>
              <a:buFont typeface="Cabin"/>
              <a:buNone/>
              <a:defRPr/>
            </a:lvl3pPr>
            <a:lvl4pPr marL="1371600" marR="0" indent="0" algn="ctr" rtl="0">
              <a:spcBef>
                <a:spcPts val="0"/>
              </a:spcBef>
              <a:spcAft>
                <a:spcPts val="0"/>
              </a:spcAft>
              <a:buClr>
                <a:schemeClr val="lt1"/>
              </a:buClr>
              <a:buFont typeface="Cabin"/>
              <a:buNone/>
              <a:defRPr/>
            </a:lvl4pPr>
            <a:lvl5pPr marL="1828800" marR="0" indent="0" algn="ctr" rtl="0">
              <a:spcBef>
                <a:spcPts val="0"/>
              </a:spcBef>
              <a:spcAft>
                <a:spcPts val="0"/>
              </a:spcAft>
              <a:buClr>
                <a:schemeClr val="lt1"/>
              </a:buClr>
              <a:buFont typeface="Cabin"/>
              <a:buNone/>
              <a:defRPr/>
            </a:lvl5pPr>
            <a:lvl6pPr marL="2286000" marR="0" indent="0" algn="ctr" rtl="0">
              <a:spcBef>
                <a:spcPts val="0"/>
              </a:spcBef>
              <a:spcAft>
                <a:spcPts val="0"/>
              </a:spcAft>
              <a:buClr>
                <a:schemeClr val="lt1"/>
              </a:buClr>
              <a:buFont typeface="Cabin"/>
              <a:buNone/>
              <a:defRPr/>
            </a:lvl6pPr>
            <a:lvl7pPr marL="2743200" marR="0" indent="0" algn="ctr" rtl="0">
              <a:spcBef>
                <a:spcPts val="0"/>
              </a:spcBef>
              <a:spcAft>
                <a:spcPts val="0"/>
              </a:spcAft>
              <a:buClr>
                <a:schemeClr val="lt1"/>
              </a:buClr>
              <a:buFont typeface="Cabin"/>
              <a:buNone/>
              <a:defRPr/>
            </a:lvl7pPr>
            <a:lvl8pPr marL="3200400" marR="0" indent="0" algn="ctr" rtl="0">
              <a:spcBef>
                <a:spcPts val="0"/>
              </a:spcBef>
              <a:spcAft>
                <a:spcPts val="0"/>
              </a:spcAft>
              <a:buClr>
                <a:schemeClr val="lt1"/>
              </a:buClr>
              <a:buFont typeface="Cabin"/>
              <a:buNone/>
              <a:defRPr/>
            </a:lvl8pPr>
            <a:lvl9pPr marL="3657600" marR="0" indent="0" algn="ctr" rtl="0">
              <a:spcBef>
                <a:spcPts val="0"/>
              </a:spcBef>
              <a:spcAft>
                <a:spcPts val="0"/>
              </a:spcAft>
              <a:buClr>
                <a:schemeClr val="lt1"/>
              </a:buClr>
              <a:buFont typeface="Cabin"/>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rot="5400000">
            <a:off x="9313862" y="2532062"/>
            <a:ext cx="8064499" cy="3482975"/>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48" name="Shape 48"/>
          <p:cNvSpPr txBox="1">
            <a:spLocks noGrp="1"/>
          </p:cNvSpPr>
          <p:nvPr>
            <p:ph type="body" idx="1"/>
          </p:nvPr>
        </p:nvSpPr>
        <p:spPr>
          <a:xfrm rot="5400000">
            <a:off x="2271712" y="-874712"/>
            <a:ext cx="8064499" cy="10296524"/>
          </a:xfrm>
          <a:prstGeom prst="rect">
            <a:avLst/>
          </a:prstGeom>
          <a:noFill/>
          <a:ln>
            <a:noFill/>
          </a:ln>
        </p:spPr>
        <p:txBody>
          <a:bodyPr lIns="91425" tIns="91425" rIns="91425" bIns="91425" anchor="ctr" anchorCtr="0"/>
          <a:lstStyle>
            <a:lvl1pPr marL="711200" indent="-142494" algn="l" rtl="0">
              <a:spcBef>
                <a:spcPts val="3500"/>
              </a:spcBef>
              <a:spcAft>
                <a:spcPts val="0"/>
              </a:spcAft>
              <a:buClr>
                <a:schemeClr val="lt1"/>
              </a:buClr>
              <a:buFont typeface="Cabin"/>
              <a:buChar char="•"/>
              <a:defRPr/>
            </a:lvl1pPr>
            <a:lvl2pPr marL="1003300" indent="-142494" algn="l" rtl="0">
              <a:spcBef>
                <a:spcPts val="3500"/>
              </a:spcBef>
              <a:spcAft>
                <a:spcPts val="0"/>
              </a:spcAft>
              <a:buClr>
                <a:schemeClr val="lt1"/>
              </a:buClr>
              <a:buFont typeface="Cabin"/>
              <a:buChar char="•"/>
              <a:defRPr/>
            </a:lvl2pPr>
            <a:lvl3pPr marL="1295400" indent="-142494" algn="l" rtl="0">
              <a:spcBef>
                <a:spcPts val="3500"/>
              </a:spcBef>
              <a:spcAft>
                <a:spcPts val="0"/>
              </a:spcAft>
              <a:buClr>
                <a:schemeClr val="lt1"/>
              </a:buClr>
              <a:buFont typeface="Cabin"/>
              <a:buChar char="•"/>
              <a:defRPr/>
            </a:lvl3pPr>
            <a:lvl4pPr marL="1600200" indent="-142494" algn="l" rtl="0">
              <a:spcBef>
                <a:spcPts val="3500"/>
              </a:spcBef>
              <a:spcAft>
                <a:spcPts val="0"/>
              </a:spcAft>
              <a:buClr>
                <a:schemeClr val="lt1"/>
              </a:buClr>
              <a:buFont typeface="Cabin"/>
              <a:buChar char="•"/>
              <a:defRPr/>
            </a:lvl4pPr>
            <a:lvl5pPr marL="1892300" indent="-142494" algn="l" rtl="0">
              <a:spcBef>
                <a:spcPts val="3500"/>
              </a:spcBef>
              <a:spcAft>
                <a:spcPts val="0"/>
              </a:spcAft>
              <a:buClr>
                <a:schemeClr val="lt1"/>
              </a:buClr>
              <a:buFont typeface="Cabin"/>
              <a:buChar char="•"/>
              <a:defRPr/>
            </a:lvl5pPr>
            <a:lvl6pPr marL="2349500" indent="-142494" algn="l" rtl="0">
              <a:spcBef>
                <a:spcPts val="3500"/>
              </a:spcBef>
              <a:spcAft>
                <a:spcPts val="0"/>
              </a:spcAft>
              <a:buClr>
                <a:schemeClr val="lt1"/>
              </a:buClr>
              <a:buFont typeface="Cabin"/>
              <a:buChar char="•"/>
              <a:defRPr/>
            </a:lvl6pPr>
            <a:lvl7pPr marL="2806700" indent="-142494" algn="l" rtl="0">
              <a:spcBef>
                <a:spcPts val="3500"/>
              </a:spcBef>
              <a:spcAft>
                <a:spcPts val="0"/>
              </a:spcAft>
              <a:buClr>
                <a:schemeClr val="lt1"/>
              </a:buClr>
              <a:buFont typeface="Cabin"/>
              <a:buChar char="•"/>
              <a:defRPr/>
            </a:lvl7pPr>
            <a:lvl8pPr marL="3263900" indent="-142494" algn="l" rtl="0">
              <a:spcBef>
                <a:spcPts val="3500"/>
              </a:spcBef>
              <a:spcAft>
                <a:spcPts val="0"/>
              </a:spcAft>
              <a:buClr>
                <a:schemeClr val="lt1"/>
              </a:buClr>
              <a:buFont typeface="Cabin"/>
              <a:buChar char="•"/>
              <a:defRPr/>
            </a:lvl8pPr>
            <a:lvl9pPr marL="3721100" indent="-142494" algn="l" rtl="0">
              <a:spcBef>
                <a:spcPts val="3500"/>
              </a:spcBef>
              <a:spcAft>
                <a:spcPts val="0"/>
              </a:spcAft>
              <a:buClr>
                <a:schemeClr val="lt1"/>
              </a:buClr>
              <a:buFont typeface="Cabin"/>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155700" y="241300"/>
            <a:ext cx="13931900" cy="2298699"/>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51" name="Shape 51"/>
          <p:cNvSpPr txBox="1">
            <a:spLocks noGrp="1"/>
          </p:cNvSpPr>
          <p:nvPr>
            <p:ph type="body" idx="1"/>
          </p:nvPr>
        </p:nvSpPr>
        <p:spPr>
          <a:xfrm rot="5400000">
            <a:off x="5270500" y="-1511300"/>
            <a:ext cx="5702299" cy="13931900"/>
          </a:xfrm>
          <a:prstGeom prst="rect">
            <a:avLst/>
          </a:prstGeom>
          <a:noFill/>
          <a:ln>
            <a:noFill/>
          </a:ln>
        </p:spPr>
        <p:txBody>
          <a:bodyPr lIns="91425" tIns="91425" rIns="91425" bIns="91425" anchor="ctr" anchorCtr="0"/>
          <a:lstStyle>
            <a:lvl1pPr marL="711200" indent="-142494" algn="l" rtl="0">
              <a:spcBef>
                <a:spcPts val="3500"/>
              </a:spcBef>
              <a:spcAft>
                <a:spcPts val="0"/>
              </a:spcAft>
              <a:buClr>
                <a:schemeClr val="lt1"/>
              </a:buClr>
              <a:buFont typeface="Cabin"/>
              <a:buChar char="•"/>
              <a:defRPr/>
            </a:lvl1pPr>
            <a:lvl2pPr marL="1003300" indent="-142494" algn="l" rtl="0">
              <a:spcBef>
                <a:spcPts val="3500"/>
              </a:spcBef>
              <a:spcAft>
                <a:spcPts val="0"/>
              </a:spcAft>
              <a:buClr>
                <a:schemeClr val="lt1"/>
              </a:buClr>
              <a:buFont typeface="Cabin"/>
              <a:buChar char="•"/>
              <a:defRPr/>
            </a:lvl2pPr>
            <a:lvl3pPr marL="1295400" indent="-142494" algn="l" rtl="0">
              <a:spcBef>
                <a:spcPts val="3500"/>
              </a:spcBef>
              <a:spcAft>
                <a:spcPts val="0"/>
              </a:spcAft>
              <a:buClr>
                <a:schemeClr val="lt1"/>
              </a:buClr>
              <a:buFont typeface="Cabin"/>
              <a:buChar char="•"/>
              <a:defRPr/>
            </a:lvl3pPr>
            <a:lvl4pPr marL="1600200" indent="-142494" algn="l" rtl="0">
              <a:spcBef>
                <a:spcPts val="3500"/>
              </a:spcBef>
              <a:spcAft>
                <a:spcPts val="0"/>
              </a:spcAft>
              <a:buClr>
                <a:schemeClr val="lt1"/>
              </a:buClr>
              <a:buFont typeface="Cabin"/>
              <a:buChar char="•"/>
              <a:defRPr/>
            </a:lvl4pPr>
            <a:lvl5pPr marL="1892300" indent="-142494" algn="l" rtl="0">
              <a:spcBef>
                <a:spcPts val="3500"/>
              </a:spcBef>
              <a:spcAft>
                <a:spcPts val="0"/>
              </a:spcAft>
              <a:buClr>
                <a:schemeClr val="lt1"/>
              </a:buClr>
              <a:buFont typeface="Cabin"/>
              <a:buChar char="•"/>
              <a:defRPr/>
            </a:lvl5pPr>
            <a:lvl6pPr marL="2349500" indent="-142494" algn="l" rtl="0">
              <a:spcBef>
                <a:spcPts val="3500"/>
              </a:spcBef>
              <a:spcAft>
                <a:spcPts val="0"/>
              </a:spcAft>
              <a:buClr>
                <a:schemeClr val="lt1"/>
              </a:buClr>
              <a:buFont typeface="Cabin"/>
              <a:buChar char="•"/>
              <a:defRPr/>
            </a:lvl6pPr>
            <a:lvl7pPr marL="2806700" indent="-142494" algn="l" rtl="0">
              <a:spcBef>
                <a:spcPts val="3500"/>
              </a:spcBef>
              <a:spcAft>
                <a:spcPts val="0"/>
              </a:spcAft>
              <a:buClr>
                <a:schemeClr val="lt1"/>
              </a:buClr>
              <a:buFont typeface="Cabin"/>
              <a:buChar char="•"/>
              <a:defRPr/>
            </a:lvl7pPr>
            <a:lvl8pPr marL="3263900" indent="-142494" algn="l" rtl="0">
              <a:spcBef>
                <a:spcPts val="3500"/>
              </a:spcBef>
              <a:spcAft>
                <a:spcPts val="0"/>
              </a:spcAft>
              <a:buClr>
                <a:schemeClr val="lt1"/>
              </a:buClr>
              <a:buFont typeface="Cabin"/>
              <a:buChar char="•"/>
              <a:defRPr/>
            </a:lvl8pPr>
            <a:lvl9pPr marL="3721100" indent="-142494" algn="l" rtl="0">
              <a:spcBef>
                <a:spcPts val="3500"/>
              </a:spcBef>
              <a:spcAft>
                <a:spcPts val="0"/>
              </a:spcAft>
              <a:buClr>
                <a:schemeClr val="lt1"/>
              </a:buClr>
              <a:buFont typeface="Cabin"/>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3186113" y="6400800"/>
            <a:ext cx="9753599" cy="7556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a:spLocks noGrp="1"/>
          </p:cNvSpPr>
          <p:nvPr>
            <p:ph type="pic" idx="2"/>
          </p:nvPr>
        </p:nvSpPr>
        <p:spPr>
          <a:xfrm>
            <a:off x="3186113" y="817562"/>
            <a:ext cx="9753599" cy="5486399"/>
          </a:xfrm>
          <a:prstGeom prst="rect">
            <a:avLst/>
          </a:prstGeom>
          <a:noFill/>
          <a:ln>
            <a:noFill/>
          </a:ln>
        </p:spPr>
      </p:sp>
      <p:sp>
        <p:nvSpPr>
          <p:cNvPr id="55" name="Shape 55"/>
          <p:cNvSpPr txBox="1">
            <a:spLocks noGrp="1"/>
          </p:cNvSpPr>
          <p:nvPr>
            <p:ph type="body" idx="1"/>
          </p:nvPr>
        </p:nvSpPr>
        <p:spPr>
          <a:xfrm>
            <a:off x="3186113" y="7156450"/>
            <a:ext cx="9753599" cy="1073150"/>
          </a:xfrm>
          <a:prstGeom prst="rect">
            <a:avLst/>
          </a:prstGeom>
          <a:noFill/>
          <a:ln>
            <a:noFill/>
          </a:ln>
        </p:spPr>
        <p:txBody>
          <a:bodyPr lIns="91425" tIns="91425" rIns="91425" bIns="91425" anchor="ctr"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812800" y="363537"/>
            <a:ext cx="5348287" cy="15494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8" name="Shape 58"/>
          <p:cNvSpPr txBox="1">
            <a:spLocks noGrp="1"/>
          </p:cNvSpPr>
          <p:nvPr>
            <p:ph type="body" idx="1"/>
          </p:nvPr>
        </p:nvSpPr>
        <p:spPr>
          <a:xfrm>
            <a:off x="6356350" y="363537"/>
            <a:ext cx="9086849" cy="780415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9" name="Shape 59"/>
          <p:cNvSpPr txBox="1">
            <a:spLocks noGrp="1"/>
          </p:cNvSpPr>
          <p:nvPr>
            <p:ph type="body" idx="2"/>
          </p:nvPr>
        </p:nvSpPr>
        <p:spPr>
          <a:xfrm>
            <a:off x="812800" y="1912938"/>
            <a:ext cx="5348287" cy="6254749"/>
          </a:xfrm>
          <a:prstGeom prst="rect">
            <a:avLst/>
          </a:prstGeom>
          <a:noFill/>
          <a:ln>
            <a:noFill/>
          </a:ln>
        </p:spPr>
        <p:txBody>
          <a:bodyPr lIns="91425" tIns="91425" rIns="91425" bIns="91425" anchor="ctr"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155700" y="241300"/>
            <a:ext cx="13931900" cy="2298699"/>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812800" y="366712"/>
            <a:ext cx="14630400" cy="1524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5" name="Shape 65"/>
          <p:cNvSpPr txBox="1">
            <a:spLocks noGrp="1"/>
          </p:cNvSpPr>
          <p:nvPr>
            <p:ph type="body" idx="1"/>
          </p:nvPr>
        </p:nvSpPr>
        <p:spPr>
          <a:xfrm>
            <a:off x="812800" y="2046288"/>
            <a:ext cx="7181849" cy="854074"/>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
        <p:nvSpPr>
          <p:cNvPr id="66" name="Shape 66"/>
          <p:cNvSpPr txBox="1">
            <a:spLocks noGrp="1"/>
          </p:cNvSpPr>
          <p:nvPr>
            <p:ph type="body" idx="2"/>
          </p:nvPr>
        </p:nvSpPr>
        <p:spPr>
          <a:xfrm>
            <a:off x="812800" y="2900363"/>
            <a:ext cx="7181849" cy="5267324"/>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txBox="1">
            <a:spLocks noGrp="1"/>
          </p:cNvSpPr>
          <p:nvPr>
            <p:ph type="body" idx="3"/>
          </p:nvPr>
        </p:nvSpPr>
        <p:spPr>
          <a:xfrm>
            <a:off x="8258175" y="2046288"/>
            <a:ext cx="7185024" cy="854074"/>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
        <p:nvSpPr>
          <p:cNvPr id="68" name="Shape 68"/>
          <p:cNvSpPr txBox="1">
            <a:spLocks noGrp="1"/>
          </p:cNvSpPr>
          <p:nvPr>
            <p:ph type="body" idx="4"/>
          </p:nvPr>
        </p:nvSpPr>
        <p:spPr>
          <a:xfrm>
            <a:off x="8258175" y="2900363"/>
            <a:ext cx="7185024" cy="5267324"/>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1155700" y="241300"/>
            <a:ext cx="13931900" cy="2298699"/>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71" name="Shape 71"/>
          <p:cNvSpPr txBox="1">
            <a:spLocks noGrp="1"/>
          </p:cNvSpPr>
          <p:nvPr>
            <p:ph type="body" idx="1"/>
          </p:nvPr>
        </p:nvSpPr>
        <p:spPr>
          <a:xfrm>
            <a:off x="1155700" y="2603500"/>
            <a:ext cx="6889750" cy="5702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2" name="Shape 72"/>
          <p:cNvSpPr txBox="1">
            <a:spLocks noGrp="1"/>
          </p:cNvSpPr>
          <p:nvPr>
            <p:ph type="body" idx="2"/>
          </p:nvPr>
        </p:nvSpPr>
        <p:spPr>
          <a:xfrm>
            <a:off x="8197850" y="2603500"/>
            <a:ext cx="6889750" cy="57022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1155700" y="1536700"/>
            <a:ext cx="13931900" cy="3086099"/>
          </a:xfrm>
          <a:prstGeom prst="rect">
            <a:avLst/>
          </a:prstGeom>
          <a:noFill/>
          <a:ln>
            <a:noFill/>
          </a:ln>
        </p:spPr>
        <p:txBody>
          <a:bodyPr lIns="91425" tIns="91425" rIns="91425" bIns="91425" anchor="b"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12" name="Shape 12"/>
          <p:cNvSpPr txBox="1">
            <a:spLocks noGrp="1"/>
          </p:cNvSpPr>
          <p:nvPr>
            <p:ph type="body" idx="1"/>
          </p:nvPr>
        </p:nvSpPr>
        <p:spPr>
          <a:xfrm rot="5400000">
            <a:off x="7594599" y="-1727200"/>
            <a:ext cx="1054100" cy="13931900"/>
          </a:xfrm>
          <a:prstGeom prst="rect">
            <a:avLst/>
          </a:prstGeom>
          <a:noFill/>
          <a:ln>
            <a:noFill/>
          </a:ln>
        </p:spPr>
        <p:txBody>
          <a:bodyPr lIns="91425" tIns="91425" rIns="91425" bIns="91425" anchor="t" anchorCtr="0"/>
          <a:lstStyle>
            <a:lvl1pPr marL="342900" indent="-342900" algn="ctr" rtl="0">
              <a:spcBef>
                <a:spcPts val="0"/>
              </a:spcBef>
              <a:spcAft>
                <a:spcPts val="0"/>
              </a:spcAft>
              <a:defRPr/>
            </a:lvl1pPr>
            <a:lvl2pPr marL="742950" indent="-285750" algn="ctr" rtl="0">
              <a:spcBef>
                <a:spcPts val="0"/>
              </a:spcBef>
              <a:spcAft>
                <a:spcPts val="0"/>
              </a:spcAft>
              <a:defRPr/>
            </a:lvl2pPr>
            <a:lvl3pPr marL="1143000" indent="-228600" algn="ctr" rtl="0">
              <a:spcBef>
                <a:spcPts val="0"/>
              </a:spcBef>
              <a:spcAft>
                <a:spcPts val="0"/>
              </a:spcAft>
              <a:defRPr/>
            </a:lvl3pPr>
            <a:lvl4pPr marL="1600200" indent="-228600" algn="ctr" rtl="0">
              <a:spcBef>
                <a:spcPts val="0"/>
              </a:spcBef>
              <a:spcAft>
                <a:spcPts val="0"/>
              </a:spcAft>
              <a:defRPr/>
            </a:lvl4pPr>
            <a:lvl5pPr marL="2057400" indent="-228600"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1284287" y="5875337"/>
            <a:ext cx="13817599" cy="18160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5" name="Shape 75"/>
          <p:cNvSpPr txBox="1">
            <a:spLocks noGrp="1"/>
          </p:cNvSpPr>
          <p:nvPr>
            <p:ph type="body" idx="1"/>
          </p:nvPr>
        </p:nvSpPr>
        <p:spPr>
          <a:xfrm>
            <a:off x="1284287" y="3875087"/>
            <a:ext cx="13817599" cy="2000250"/>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155700" y="241300"/>
            <a:ext cx="13931900" cy="2298699"/>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78" name="Shape 78"/>
          <p:cNvSpPr txBox="1">
            <a:spLocks noGrp="1"/>
          </p:cNvSpPr>
          <p:nvPr>
            <p:ph type="body" idx="1"/>
          </p:nvPr>
        </p:nvSpPr>
        <p:spPr>
          <a:xfrm>
            <a:off x="1155700" y="2603500"/>
            <a:ext cx="13931900" cy="5702299"/>
          </a:xfrm>
          <a:prstGeom prst="rect">
            <a:avLst/>
          </a:prstGeom>
          <a:noFill/>
          <a:ln>
            <a:noFill/>
          </a:ln>
        </p:spPr>
        <p:txBody>
          <a:bodyPr lIns="91425" tIns="91425" rIns="91425" bIns="91425" anchor="ctr" anchorCtr="0"/>
          <a:lstStyle>
            <a:lvl1pPr marL="711200" indent="-142494" algn="l" rtl="0">
              <a:spcBef>
                <a:spcPts val="3500"/>
              </a:spcBef>
              <a:spcAft>
                <a:spcPts val="0"/>
              </a:spcAft>
              <a:buClr>
                <a:schemeClr val="lt1"/>
              </a:buClr>
              <a:buFont typeface="Cabin"/>
              <a:buChar char="•"/>
              <a:defRPr/>
            </a:lvl1pPr>
            <a:lvl2pPr marL="1003300" indent="-142494" algn="l" rtl="0">
              <a:spcBef>
                <a:spcPts val="3500"/>
              </a:spcBef>
              <a:spcAft>
                <a:spcPts val="0"/>
              </a:spcAft>
              <a:buClr>
                <a:schemeClr val="lt1"/>
              </a:buClr>
              <a:buFont typeface="Cabin"/>
              <a:buChar char="•"/>
              <a:defRPr/>
            </a:lvl2pPr>
            <a:lvl3pPr marL="1295400" indent="-142494" algn="l" rtl="0">
              <a:spcBef>
                <a:spcPts val="3500"/>
              </a:spcBef>
              <a:spcAft>
                <a:spcPts val="0"/>
              </a:spcAft>
              <a:buClr>
                <a:schemeClr val="lt1"/>
              </a:buClr>
              <a:buFont typeface="Cabin"/>
              <a:buChar char="•"/>
              <a:defRPr/>
            </a:lvl3pPr>
            <a:lvl4pPr marL="1600200" indent="-142494" algn="l" rtl="0">
              <a:spcBef>
                <a:spcPts val="3500"/>
              </a:spcBef>
              <a:spcAft>
                <a:spcPts val="0"/>
              </a:spcAft>
              <a:buClr>
                <a:schemeClr val="lt1"/>
              </a:buClr>
              <a:buFont typeface="Cabin"/>
              <a:buChar char="•"/>
              <a:defRPr/>
            </a:lvl4pPr>
            <a:lvl5pPr marL="1892300" indent="-142494" algn="l" rtl="0">
              <a:spcBef>
                <a:spcPts val="3500"/>
              </a:spcBef>
              <a:spcAft>
                <a:spcPts val="0"/>
              </a:spcAft>
              <a:buClr>
                <a:schemeClr val="lt1"/>
              </a:buClr>
              <a:buFont typeface="Cabin"/>
              <a:buChar char="•"/>
              <a:defRPr/>
            </a:lvl5pPr>
            <a:lvl6pPr marL="2349500" indent="-142494" algn="l" rtl="0">
              <a:spcBef>
                <a:spcPts val="3500"/>
              </a:spcBef>
              <a:spcAft>
                <a:spcPts val="0"/>
              </a:spcAft>
              <a:buClr>
                <a:schemeClr val="lt1"/>
              </a:buClr>
              <a:buFont typeface="Cabin"/>
              <a:buChar char="•"/>
              <a:defRPr/>
            </a:lvl6pPr>
            <a:lvl7pPr marL="2806700" indent="-142494" algn="l" rtl="0">
              <a:spcBef>
                <a:spcPts val="3500"/>
              </a:spcBef>
              <a:spcAft>
                <a:spcPts val="0"/>
              </a:spcAft>
              <a:buClr>
                <a:schemeClr val="lt1"/>
              </a:buClr>
              <a:buFont typeface="Cabin"/>
              <a:buChar char="•"/>
              <a:defRPr/>
            </a:lvl7pPr>
            <a:lvl8pPr marL="3263900" indent="-142494" algn="l" rtl="0">
              <a:spcBef>
                <a:spcPts val="3500"/>
              </a:spcBef>
              <a:spcAft>
                <a:spcPts val="0"/>
              </a:spcAft>
              <a:buClr>
                <a:schemeClr val="lt1"/>
              </a:buClr>
              <a:buFont typeface="Cabin"/>
              <a:buChar char="•"/>
              <a:defRPr/>
            </a:lvl8pPr>
            <a:lvl9pPr marL="3721100" indent="-142494" algn="l" rtl="0">
              <a:spcBef>
                <a:spcPts val="3500"/>
              </a:spcBef>
              <a:spcAft>
                <a:spcPts val="0"/>
              </a:spcAft>
              <a:buClr>
                <a:schemeClr val="lt1"/>
              </a:buClr>
              <a:buFont typeface="Cabin"/>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rot="5400000">
            <a:off x="10597356" y="3321843"/>
            <a:ext cx="6034087" cy="36576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86" name="Shape 86"/>
          <p:cNvSpPr txBox="1">
            <a:spLocks noGrp="1"/>
          </p:cNvSpPr>
          <p:nvPr>
            <p:ph type="body" idx="1"/>
          </p:nvPr>
        </p:nvSpPr>
        <p:spPr>
          <a:xfrm rot="5400000">
            <a:off x="3205956" y="-259556"/>
            <a:ext cx="6034087" cy="10820400"/>
          </a:xfrm>
          <a:prstGeom prst="rect">
            <a:avLst/>
          </a:prstGeom>
          <a:noFill/>
          <a:ln>
            <a:noFill/>
          </a:ln>
        </p:spPr>
        <p:txBody>
          <a:bodyPr lIns="91425" tIns="91425" rIns="91425" bIns="91425" anchor="t" anchorCtr="0"/>
          <a:lstStyle>
            <a:lvl1pPr marL="342900" indent="-342900" algn="ctr" rtl="0">
              <a:spcBef>
                <a:spcPts val="0"/>
              </a:spcBef>
              <a:spcAft>
                <a:spcPts val="0"/>
              </a:spcAft>
              <a:defRPr/>
            </a:lvl1pPr>
            <a:lvl2pPr marL="742950" indent="-285750" algn="ctr" rtl="0">
              <a:spcBef>
                <a:spcPts val="0"/>
              </a:spcBef>
              <a:spcAft>
                <a:spcPts val="0"/>
              </a:spcAft>
              <a:defRPr/>
            </a:lvl2pPr>
            <a:lvl3pPr marL="1143000" indent="-228600" algn="ctr" rtl="0">
              <a:spcBef>
                <a:spcPts val="0"/>
              </a:spcBef>
              <a:spcAft>
                <a:spcPts val="0"/>
              </a:spcAft>
              <a:defRPr/>
            </a:lvl3pPr>
            <a:lvl4pPr marL="1600200" indent="-228600" algn="ctr" rtl="0">
              <a:spcBef>
                <a:spcPts val="0"/>
              </a:spcBef>
              <a:spcAft>
                <a:spcPts val="0"/>
              </a:spcAft>
              <a:defRPr/>
            </a:lvl4pPr>
            <a:lvl5pPr marL="2057400" indent="-228600"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1155700" y="2781300"/>
            <a:ext cx="13931900" cy="3568699"/>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89" name="Shape 89"/>
          <p:cNvSpPr txBox="1">
            <a:spLocks noGrp="1"/>
          </p:cNvSpPr>
          <p:nvPr>
            <p:ph type="body" idx="1"/>
          </p:nvPr>
        </p:nvSpPr>
        <p:spPr>
          <a:xfrm rot="5400000">
            <a:off x="5110956" y="-2164556"/>
            <a:ext cx="6034087" cy="14630400"/>
          </a:xfrm>
          <a:prstGeom prst="rect">
            <a:avLst/>
          </a:prstGeom>
          <a:noFill/>
          <a:ln>
            <a:noFill/>
          </a:ln>
        </p:spPr>
        <p:txBody>
          <a:bodyPr lIns="91425" tIns="91425" rIns="91425" bIns="91425" anchor="t" anchorCtr="0"/>
          <a:lstStyle>
            <a:lvl1pPr marL="342900" indent="-342900" algn="ctr" rtl="0">
              <a:spcBef>
                <a:spcPts val="0"/>
              </a:spcBef>
              <a:spcAft>
                <a:spcPts val="0"/>
              </a:spcAft>
              <a:defRPr/>
            </a:lvl1pPr>
            <a:lvl2pPr marL="742950" indent="-285750" algn="ctr" rtl="0">
              <a:spcBef>
                <a:spcPts val="0"/>
              </a:spcBef>
              <a:spcAft>
                <a:spcPts val="0"/>
              </a:spcAft>
              <a:defRPr/>
            </a:lvl2pPr>
            <a:lvl3pPr marL="1143000" indent="-228600" algn="ctr" rtl="0">
              <a:spcBef>
                <a:spcPts val="0"/>
              </a:spcBef>
              <a:spcAft>
                <a:spcPts val="0"/>
              </a:spcAft>
              <a:defRPr/>
            </a:lvl3pPr>
            <a:lvl4pPr marL="1600200" indent="-228600" algn="ctr" rtl="0">
              <a:spcBef>
                <a:spcPts val="0"/>
              </a:spcBef>
              <a:spcAft>
                <a:spcPts val="0"/>
              </a:spcAft>
              <a:defRPr/>
            </a:lvl4pPr>
            <a:lvl5pPr marL="2057400" indent="-228600"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86113" y="6400800"/>
            <a:ext cx="9753599" cy="7556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2" name="Shape 92"/>
          <p:cNvSpPr>
            <a:spLocks noGrp="1"/>
          </p:cNvSpPr>
          <p:nvPr>
            <p:ph type="pic" idx="2"/>
          </p:nvPr>
        </p:nvSpPr>
        <p:spPr>
          <a:xfrm>
            <a:off x="3186113" y="817562"/>
            <a:ext cx="9753599" cy="5486399"/>
          </a:xfrm>
          <a:prstGeom prst="rect">
            <a:avLst/>
          </a:prstGeom>
          <a:noFill/>
          <a:ln>
            <a:noFill/>
          </a:ln>
        </p:spPr>
      </p:sp>
      <p:sp>
        <p:nvSpPr>
          <p:cNvPr id="93" name="Shape 93"/>
          <p:cNvSpPr txBox="1">
            <a:spLocks noGrp="1"/>
          </p:cNvSpPr>
          <p:nvPr>
            <p:ph type="body" idx="1"/>
          </p:nvPr>
        </p:nvSpPr>
        <p:spPr>
          <a:xfrm>
            <a:off x="3186113" y="7156450"/>
            <a:ext cx="9753599" cy="1073150"/>
          </a:xfrm>
          <a:prstGeom prst="rect">
            <a:avLst/>
          </a:prstGeom>
          <a:noFill/>
          <a:ln>
            <a:noFill/>
          </a:ln>
        </p:spPr>
        <p:txBody>
          <a:bodyPr lIns="91425" tIns="91425" rIns="91425" bIns="91425" anchor="t"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812800" y="363537"/>
            <a:ext cx="5348287" cy="15494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6" name="Shape 96"/>
          <p:cNvSpPr txBox="1">
            <a:spLocks noGrp="1"/>
          </p:cNvSpPr>
          <p:nvPr>
            <p:ph type="body" idx="1"/>
          </p:nvPr>
        </p:nvSpPr>
        <p:spPr>
          <a:xfrm>
            <a:off x="6356350" y="363537"/>
            <a:ext cx="9086849" cy="780415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7" name="Shape 97"/>
          <p:cNvSpPr txBox="1">
            <a:spLocks noGrp="1"/>
          </p:cNvSpPr>
          <p:nvPr>
            <p:ph type="body" idx="2"/>
          </p:nvPr>
        </p:nvSpPr>
        <p:spPr>
          <a:xfrm>
            <a:off x="812800" y="1912938"/>
            <a:ext cx="5348287" cy="6254749"/>
          </a:xfrm>
          <a:prstGeom prst="rect">
            <a:avLst/>
          </a:prstGeom>
          <a:noFill/>
          <a:ln>
            <a:noFill/>
          </a:ln>
        </p:spPr>
        <p:txBody>
          <a:bodyPr lIns="91425" tIns="91425" rIns="91425" bIns="91425" anchor="t"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1155700" y="2781300"/>
            <a:ext cx="13931900" cy="3568699"/>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812800" y="366712"/>
            <a:ext cx="14630400" cy="1524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3" name="Shape 103"/>
          <p:cNvSpPr txBox="1">
            <a:spLocks noGrp="1"/>
          </p:cNvSpPr>
          <p:nvPr>
            <p:ph type="body" idx="1"/>
          </p:nvPr>
        </p:nvSpPr>
        <p:spPr>
          <a:xfrm>
            <a:off x="812800" y="2046288"/>
            <a:ext cx="7181849" cy="854074"/>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
        <p:nvSpPr>
          <p:cNvPr id="104" name="Shape 104"/>
          <p:cNvSpPr txBox="1">
            <a:spLocks noGrp="1"/>
          </p:cNvSpPr>
          <p:nvPr>
            <p:ph type="body" idx="2"/>
          </p:nvPr>
        </p:nvSpPr>
        <p:spPr>
          <a:xfrm>
            <a:off x="812800" y="2900363"/>
            <a:ext cx="7181849" cy="526732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5" name="Shape 105"/>
          <p:cNvSpPr txBox="1">
            <a:spLocks noGrp="1"/>
          </p:cNvSpPr>
          <p:nvPr>
            <p:ph type="body" idx="3"/>
          </p:nvPr>
        </p:nvSpPr>
        <p:spPr>
          <a:xfrm>
            <a:off x="8258175" y="2046288"/>
            <a:ext cx="7185024" cy="854074"/>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
        <p:nvSpPr>
          <p:cNvPr id="106" name="Shape 106"/>
          <p:cNvSpPr txBox="1">
            <a:spLocks noGrp="1"/>
          </p:cNvSpPr>
          <p:nvPr>
            <p:ph type="body" idx="4"/>
          </p:nvPr>
        </p:nvSpPr>
        <p:spPr>
          <a:xfrm>
            <a:off x="8258175" y="2900363"/>
            <a:ext cx="7185024" cy="526732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155700" y="2781300"/>
            <a:ext cx="13931900" cy="3568699"/>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109" name="Shape 109"/>
          <p:cNvSpPr txBox="1">
            <a:spLocks noGrp="1"/>
          </p:cNvSpPr>
          <p:nvPr>
            <p:ph type="body" idx="1"/>
          </p:nvPr>
        </p:nvSpPr>
        <p:spPr>
          <a:xfrm>
            <a:off x="812800" y="2133600"/>
            <a:ext cx="7239000" cy="60340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0" name="Shape 110"/>
          <p:cNvSpPr txBox="1">
            <a:spLocks noGrp="1"/>
          </p:cNvSpPr>
          <p:nvPr>
            <p:ph type="body" idx="2"/>
          </p:nvPr>
        </p:nvSpPr>
        <p:spPr>
          <a:xfrm>
            <a:off x="8204200" y="2133600"/>
            <a:ext cx="7239000" cy="60340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86113" y="6400800"/>
            <a:ext cx="9753599" cy="7556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 name="Shape 15"/>
          <p:cNvSpPr>
            <a:spLocks noGrp="1"/>
          </p:cNvSpPr>
          <p:nvPr>
            <p:ph type="pic" idx="2"/>
          </p:nvPr>
        </p:nvSpPr>
        <p:spPr>
          <a:xfrm>
            <a:off x="3186113" y="817562"/>
            <a:ext cx="9753599" cy="5486399"/>
          </a:xfrm>
          <a:prstGeom prst="rect">
            <a:avLst/>
          </a:prstGeom>
          <a:noFill/>
          <a:ln>
            <a:noFill/>
          </a:ln>
        </p:spPr>
      </p:sp>
      <p:sp>
        <p:nvSpPr>
          <p:cNvPr id="16" name="Shape 16"/>
          <p:cNvSpPr txBox="1">
            <a:spLocks noGrp="1"/>
          </p:cNvSpPr>
          <p:nvPr>
            <p:ph type="body" idx="1"/>
          </p:nvPr>
        </p:nvSpPr>
        <p:spPr>
          <a:xfrm>
            <a:off x="3186113" y="7156450"/>
            <a:ext cx="9753599" cy="1073150"/>
          </a:xfrm>
          <a:prstGeom prst="rect">
            <a:avLst/>
          </a:prstGeom>
          <a:noFill/>
          <a:ln>
            <a:noFill/>
          </a:ln>
        </p:spPr>
        <p:txBody>
          <a:bodyPr lIns="91425" tIns="91425" rIns="91425" bIns="91425" anchor="t"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1284287" y="5875337"/>
            <a:ext cx="13817599" cy="18160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3" name="Shape 113"/>
          <p:cNvSpPr txBox="1">
            <a:spLocks noGrp="1"/>
          </p:cNvSpPr>
          <p:nvPr>
            <p:ph type="body" idx="1"/>
          </p:nvPr>
        </p:nvSpPr>
        <p:spPr>
          <a:xfrm>
            <a:off x="1284287" y="3875087"/>
            <a:ext cx="13817599" cy="2000250"/>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155700" y="2781300"/>
            <a:ext cx="13931900" cy="3568699"/>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116" name="Shape 116"/>
          <p:cNvSpPr txBox="1">
            <a:spLocks noGrp="1"/>
          </p:cNvSpPr>
          <p:nvPr>
            <p:ph type="body" idx="1"/>
          </p:nvPr>
        </p:nvSpPr>
        <p:spPr>
          <a:xfrm>
            <a:off x="812800" y="2133600"/>
            <a:ext cx="14630400" cy="6034087"/>
          </a:xfrm>
          <a:prstGeom prst="rect">
            <a:avLst/>
          </a:prstGeom>
          <a:noFill/>
          <a:ln>
            <a:noFill/>
          </a:ln>
        </p:spPr>
        <p:txBody>
          <a:bodyPr lIns="91425" tIns="91425" rIns="91425" bIns="91425" anchor="t" anchorCtr="0"/>
          <a:lstStyle>
            <a:lvl1pPr marL="342900" indent="-342900" algn="ctr" rtl="0">
              <a:spcBef>
                <a:spcPts val="0"/>
              </a:spcBef>
              <a:spcAft>
                <a:spcPts val="0"/>
              </a:spcAft>
              <a:defRPr/>
            </a:lvl1pPr>
            <a:lvl2pPr marL="742950" indent="-285750" algn="ctr" rtl="0">
              <a:spcBef>
                <a:spcPts val="0"/>
              </a:spcBef>
              <a:spcAft>
                <a:spcPts val="0"/>
              </a:spcAft>
              <a:defRPr/>
            </a:lvl2pPr>
            <a:lvl3pPr marL="1143000" indent="-228600" algn="ctr" rtl="0">
              <a:spcBef>
                <a:spcPts val="0"/>
              </a:spcBef>
              <a:spcAft>
                <a:spcPts val="0"/>
              </a:spcAft>
              <a:defRPr/>
            </a:lvl3pPr>
            <a:lvl4pPr marL="1600200" indent="-228600" algn="ctr" rtl="0">
              <a:spcBef>
                <a:spcPts val="0"/>
              </a:spcBef>
              <a:spcAft>
                <a:spcPts val="0"/>
              </a:spcAft>
              <a:defRPr/>
            </a:lvl4pPr>
            <a:lvl5pPr marL="2057400" indent="-228600"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7"/>
        <p:cNvGrpSpPr/>
        <p:nvPr/>
      </p:nvGrpSpPr>
      <p:grpSpPr>
        <a:xfrm>
          <a:off x="0" y="0"/>
          <a:ext cx="0" cy="0"/>
          <a:chOff x="0" y="0"/>
          <a:chExt cx="0" cy="0"/>
        </a:xfrm>
      </p:grpSpPr>
      <p:sp>
        <p:nvSpPr>
          <p:cNvPr id="118" name="Shape 118"/>
          <p:cNvSpPr txBox="1">
            <a:spLocks noGrp="1"/>
          </p:cNvSpPr>
          <p:nvPr>
            <p:ph type="ctrTitle"/>
          </p:nvPr>
        </p:nvSpPr>
        <p:spPr>
          <a:xfrm>
            <a:off x="1219200" y="2840038"/>
            <a:ext cx="13817599" cy="1960561"/>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119" name="Shape 119"/>
          <p:cNvSpPr txBox="1">
            <a:spLocks noGrp="1"/>
          </p:cNvSpPr>
          <p:nvPr>
            <p:ph type="subTitle" idx="1"/>
          </p:nvPr>
        </p:nvSpPr>
        <p:spPr>
          <a:xfrm>
            <a:off x="2438400" y="5181600"/>
            <a:ext cx="11379200" cy="2336800"/>
          </a:xfrm>
          <a:prstGeom prst="rect">
            <a:avLst/>
          </a:prstGeom>
          <a:noFill/>
          <a:ln>
            <a:noFill/>
          </a:ln>
        </p:spPr>
        <p:txBody>
          <a:bodyPr lIns="91425" tIns="91425" rIns="91425" bIns="91425" anchor="t" anchorCtr="0"/>
          <a:lstStyle>
            <a:lvl1pPr marL="0" marR="0" indent="0" algn="ctr" rtl="0">
              <a:spcBef>
                <a:spcPts val="0"/>
              </a:spcBef>
              <a:spcAft>
                <a:spcPts val="0"/>
              </a:spcAft>
              <a:buClr>
                <a:schemeClr val="lt1"/>
              </a:buClr>
              <a:buFont typeface="Cabin"/>
              <a:buNone/>
              <a:defRPr/>
            </a:lvl1pPr>
            <a:lvl2pPr marL="457200" marR="0" indent="0" algn="ctr" rtl="0">
              <a:spcBef>
                <a:spcPts val="0"/>
              </a:spcBef>
              <a:spcAft>
                <a:spcPts val="0"/>
              </a:spcAft>
              <a:buClr>
                <a:schemeClr val="lt1"/>
              </a:buClr>
              <a:buFont typeface="Cabin"/>
              <a:buNone/>
              <a:defRPr/>
            </a:lvl2pPr>
            <a:lvl3pPr marL="914400" marR="0" indent="0" algn="ctr" rtl="0">
              <a:spcBef>
                <a:spcPts val="0"/>
              </a:spcBef>
              <a:spcAft>
                <a:spcPts val="0"/>
              </a:spcAft>
              <a:buClr>
                <a:schemeClr val="lt1"/>
              </a:buClr>
              <a:buFont typeface="Cabin"/>
              <a:buNone/>
              <a:defRPr/>
            </a:lvl3pPr>
            <a:lvl4pPr marL="1371600" marR="0" indent="0" algn="ctr" rtl="0">
              <a:spcBef>
                <a:spcPts val="0"/>
              </a:spcBef>
              <a:spcAft>
                <a:spcPts val="0"/>
              </a:spcAft>
              <a:buClr>
                <a:schemeClr val="lt1"/>
              </a:buClr>
              <a:buFont typeface="Cabin"/>
              <a:buNone/>
              <a:defRPr/>
            </a:lvl4pPr>
            <a:lvl5pPr marL="1828800" marR="0" indent="0" algn="ctr" rtl="0">
              <a:spcBef>
                <a:spcPts val="0"/>
              </a:spcBef>
              <a:spcAft>
                <a:spcPts val="0"/>
              </a:spcAft>
              <a:buClr>
                <a:schemeClr val="lt1"/>
              </a:buClr>
              <a:buFont typeface="Cabin"/>
              <a:buNone/>
              <a:defRPr/>
            </a:lvl5pPr>
            <a:lvl6pPr marL="2286000" marR="0" indent="0" algn="ctr" rtl="0">
              <a:spcBef>
                <a:spcPts val="0"/>
              </a:spcBef>
              <a:spcAft>
                <a:spcPts val="0"/>
              </a:spcAft>
              <a:buClr>
                <a:schemeClr val="lt1"/>
              </a:buClr>
              <a:buFont typeface="Cabin"/>
              <a:buNone/>
              <a:defRPr/>
            </a:lvl6pPr>
            <a:lvl7pPr marL="2743200" marR="0" indent="0" algn="ctr" rtl="0">
              <a:spcBef>
                <a:spcPts val="0"/>
              </a:spcBef>
              <a:spcAft>
                <a:spcPts val="0"/>
              </a:spcAft>
              <a:buClr>
                <a:schemeClr val="lt1"/>
              </a:buClr>
              <a:buFont typeface="Cabin"/>
              <a:buNone/>
              <a:defRPr/>
            </a:lvl7pPr>
            <a:lvl8pPr marL="3200400" marR="0" indent="0" algn="ctr" rtl="0">
              <a:spcBef>
                <a:spcPts val="0"/>
              </a:spcBef>
              <a:spcAft>
                <a:spcPts val="0"/>
              </a:spcAft>
              <a:buClr>
                <a:schemeClr val="lt1"/>
              </a:buClr>
              <a:buFont typeface="Cabin"/>
              <a:buNone/>
              <a:defRPr/>
            </a:lvl8pPr>
            <a:lvl9pPr marL="3657600" marR="0" indent="0" algn="ctr" rtl="0">
              <a:spcBef>
                <a:spcPts val="0"/>
              </a:spcBef>
              <a:spcAft>
                <a:spcPts val="0"/>
              </a:spcAft>
              <a:buClr>
                <a:schemeClr val="lt1"/>
              </a:buClr>
              <a:buFont typeface="Cabin"/>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rot="5400000">
            <a:off x="9313799" y="2532099"/>
            <a:ext cx="8064599" cy="34830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125" name="Shape 125"/>
          <p:cNvSpPr txBox="1">
            <a:spLocks noGrp="1"/>
          </p:cNvSpPr>
          <p:nvPr>
            <p:ph type="body" idx="1"/>
          </p:nvPr>
        </p:nvSpPr>
        <p:spPr>
          <a:xfrm rot="5400000">
            <a:off x="2271625" y="-874699"/>
            <a:ext cx="8064599" cy="10296599"/>
          </a:xfrm>
          <a:prstGeom prst="rect">
            <a:avLst/>
          </a:prstGeom>
          <a:noFill/>
          <a:ln>
            <a:noFill/>
          </a:ln>
        </p:spPr>
        <p:txBody>
          <a:bodyPr lIns="91425" tIns="91425" rIns="91425" bIns="91425" anchor="ctr" anchorCtr="0"/>
          <a:lstStyle>
            <a:lvl1pPr marL="711200" indent="-142494" algn="l" rtl="0">
              <a:spcBef>
                <a:spcPts val="3500"/>
              </a:spcBef>
              <a:spcAft>
                <a:spcPts val="0"/>
              </a:spcAft>
              <a:buClr>
                <a:schemeClr val="lt1"/>
              </a:buClr>
              <a:buFont typeface="Cabin"/>
              <a:buChar char="•"/>
              <a:defRPr/>
            </a:lvl1pPr>
            <a:lvl2pPr marL="1003300" indent="-142494" algn="l" rtl="0">
              <a:spcBef>
                <a:spcPts val="3500"/>
              </a:spcBef>
              <a:spcAft>
                <a:spcPts val="0"/>
              </a:spcAft>
              <a:buClr>
                <a:schemeClr val="lt1"/>
              </a:buClr>
              <a:buFont typeface="Cabin"/>
              <a:buChar char="•"/>
              <a:defRPr/>
            </a:lvl2pPr>
            <a:lvl3pPr marL="1295400" indent="-142494" algn="l" rtl="0">
              <a:spcBef>
                <a:spcPts val="3500"/>
              </a:spcBef>
              <a:spcAft>
                <a:spcPts val="0"/>
              </a:spcAft>
              <a:buClr>
                <a:schemeClr val="lt1"/>
              </a:buClr>
              <a:buFont typeface="Cabin"/>
              <a:buChar char="•"/>
              <a:defRPr/>
            </a:lvl3pPr>
            <a:lvl4pPr marL="1600200" indent="-142494" algn="l" rtl="0">
              <a:spcBef>
                <a:spcPts val="3500"/>
              </a:spcBef>
              <a:spcAft>
                <a:spcPts val="0"/>
              </a:spcAft>
              <a:buClr>
                <a:schemeClr val="lt1"/>
              </a:buClr>
              <a:buFont typeface="Cabin"/>
              <a:buChar char="•"/>
              <a:defRPr/>
            </a:lvl4pPr>
            <a:lvl5pPr marL="1892300" indent="-142494" algn="l" rtl="0">
              <a:spcBef>
                <a:spcPts val="3500"/>
              </a:spcBef>
              <a:spcAft>
                <a:spcPts val="0"/>
              </a:spcAft>
              <a:buClr>
                <a:schemeClr val="lt1"/>
              </a:buClr>
              <a:buFont typeface="Cabin"/>
              <a:buChar char="•"/>
              <a:defRPr/>
            </a:lvl5pPr>
            <a:lvl6pPr marL="2349500" indent="-142494" algn="l" rtl="0">
              <a:spcBef>
                <a:spcPts val="3500"/>
              </a:spcBef>
              <a:spcAft>
                <a:spcPts val="0"/>
              </a:spcAft>
              <a:buClr>
                <a:schemeClr val="lt1"/>
              </a:buClr>
              <a:buFont typeface="Cabin"/>
              <a:buChar char="•"/>
              <a:defRPr/>
            </a:lvl6pPr>
            <a:lvl7pPr marL="2806700" indent="-142494" algn="l" rtl="0">
              <a:spcBef>
                <a:spcPts val="3500"/>
              </a:spcBef>
              <a:spcAft>
                <a:spcPts val="0"/>
              </a:spcAft>
              <a:buClr>
                <a:schemeClr val="lt1"/>
              </a:buClr>
              <a:buFont typeface="Cabin"/>
              <a:buChar char="•"/>
              <a:defRPr/>
            </a:lvl7pPr>
            <a:lvl8pPr marL="3263900" indent="-142494" algn="l" rtl="0">
              <a:spcBef>
                <a:spcPts val="3500"/>
              </a:spcBef>
              <a:spcAft>
                <a:spcPts val="0"/>
              </a:spcAft>
              <a:buClr>
                <a:schemeClr val="lt1"/>
              </a:buClr>
              <a:buFont typeface="Cabin"/>
              <a:buChar char="•"/>
              <a:defRPr/>
            </a:lvl8pPr>
            <a:lvl9pPr marL="3721100" indent="-142494" algn="l" rtl="0">
              <a:spcBef>
                <a:spcPts val="3500"/>
              </a:spcBef>
              <a:spcAft>
                <a:spcPts val="0"/>
              </a:spcAft>
              <a:buClr>
                <a:schemeClr val="lt1"/>
              </a:buClr>
              <a:buFont typeface="Cabin"/>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1155700" y="241300"/>
            <a:ext cx="13932000" cy="22986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128" name="Shape 128"/>
          <p:cNvSpPr txBox="1">
            <a:spLocks noGrp="1"/>
          </p:cNvSpPr>
          <p:nvPr>
            <p:ph type="body" idx="1"/>
          </p:nvPr>
        </p:nvSpPr>
        <p:spPr>
          <a:xfrm rot="5400000">
            <a:off x="5270399" y="-1511300"/>
            <a:ext cx="5702399" cy="13932000"/>
          </a:xfrm>
          <a:prstGeom prst="rect">
            <a:avLst/>
          </a:prstGeom>
          <a:noFill/>
          <a:ln>
            <a:noFill/>
          </a:ln>
        </p:spPr>
        <p:txBody>
          <a:bodyPr lIns="91425" tIns="91425" rIns="91425" bIns="91425" anchor="ctr" anchorCtr="0"/>
          <a:lstStyle>
            <a:lvl1pPr marL="711200" indent="-142494" algn="l" rtl="0">
              <a:spcBef>
                <a:spcPts val="3500"/>
              </a:spcBef>
              <a:spcAft>
                <a:spcPts val="0"/>
              </a:spcAft>
              <a:buClr>
                <a:schemeClr val="lt1"/>
              </a:buClr>
              <a:buFont typeface="Cabin"/>
              <a:buChar char="•"/>
              <a:defRPr/>
            </a:lvl1pPr>
            <a:lvl2pPr marL="1003300" indent="-142494" algn="l" rtl="0">
              <a:spcBef>
                <a:spcPts val="3500"/>
              </a:spcBef>
              <a:spcAft>
                <a:spcPts val="0"/>
              </a:spcAft>
              <a:buClr>
                <a:schemeClr val="lt1"/>
              </a:buClr>
              <a:buFont typeface="Cabin"/>
              <a:buChar char="•"/>
              <a:defRPr/>
            </a:lvl2pPr>
            <a:lvl3pPr marL="1295400" indent="-142494" algn="l" rtl="0">
              <a:spcBef>
                <a:spcPts val="3500"/>
              </a:spcBef>
              <a:spcAft>
                <a:spcPts val="0"/>
              </a:spcAft>
              <a:buClr>
                <a:schemeClr val="lt1"/>
              </a:buClr>
              <a:buFont typeface="Cabin"/>
              <a:buChar char="•"/>
              <a:defRPr/>
            </a:lvl3pPr>
            <a:lvl4pPr marL="1600200" indent="-142494" algn="l" rtl="0">
              <a:spcBef>
                <a:spcPts val="3500"/>
              </a:spcBef>
              <a:spcAft>
                <a:spcPts val="0"/>
              </a:spcAft>
              <a:buClr>
                <a:schemeClr val="lt1"/>
              </a:buClr>
              <a:buFont typeface="Cabin"/>
              <a:buChar char="•"/>
              <a:defRPr/>
            </a:lvl4pPr>
            <a:lvl5pPr marL="1892300" indent="-142494" algn="l" rtl="0">
              <a:spcBef>
                <a:spcPts val="3500"/>
              </a:spcBef>
              <a:spcAft>
                <a:spcPts val="0"/>
              </a:spcAft>
              <a:buClr>
                <a:schemeClr val="lt1"/>
              </a:buClr>
              <a:buFont typeface="Cabin"/>
              <a:buChar char="•"/>
              <a:defRPr/>
            </a:lvl5pPr>
            <a:lvl6pPr marL="2349500" indent="-142494" algn="l" rtl="0">
              <a:spcBef>
                <a:spcPts val="3500"/>
              </a:spcBef>
              <a:spcAft>
                <a:spcPts val="0"/>
              </a:spcAft>
              <a:buClr>
                <a:schemeClr val="lt1"/>
              </a:buClr>
              <a:buFont typeface="Cabin"/>
              <a:buChar char="•"/>
              <a:defRPr/>
            </a:lvl6pPr>
            <a:lvl7pPr marL="2806700" indent="-142494" algn="l" rtl="0">
              <a:spcBef>
                <a:spcPts val="3500"/>
              </a:spcBef>
              <a:spcAft>
                <a:spcPts val="0"/>
              </a:spcAft>
              <a:buClr>
                <a:schemeClr val="lt1"/>
              </a:buClr>
              <a:buFont typeface="Cabin"/>
              <a:buChar char="•"/>
              <a:defRPr/>
            </a:lvl7pPr>
            <a:lvl8pPr marL="3263900" indent="-142494" algn="l" rtl="0">
              <a:spcBef>
                <a:spcPts val="3500"/>
              </a:spcBef>
              <a:spcAft>
                <a:spcPts val="0"/>
              </a:spcAft>
              <a:buClr>
                <a:schemeClr val="lt1"/>
              </a:buClr>
              <a:buFont typeface="Cabin"/>
              <a:buChar char="•"/>
              <a:defRPr/>
            </a:lvl8pPr>
            <a:lvl9pPr marL="3721100" indent="-142494" algn="l" rtl="0">
              <a:spcBef>
                <a:spcPts val="3500"/>
              </a:spcBef>
              <a:spcAft>
                <a:spcPts val="0"/>
              </a:spcAft>
              <a:buClr>
                <a:schemeClr val="lt1"/>
              </a:buClr>
              <a:buFont typeface="Cabin"/>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86113" y="6400800"/>
            <a:ext cx="9753599" cy="755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1" name="Shape 131"/>
          <p:cNvSpPr>
            <a:spLocks noGrp="1"/>
          </p:cNvSpPr>
          <p:nvPr>
            <p:ph type="pic" idx="2"/>
          </p:nvPr>
        </p:nvSpPr>
        <p:spPr>
          <a:xfrm>
            <a:off x="3186113" y="817562"/>
            <a:ext cx="9753599" cy="5486399"/>
          </a:xfrm>
          <a:prstGeom prst="rect">
            <a:avLst/>
          </a:prstGeom>
          <a:noFill/>
          <a:ln>
            <a:noFill/>
          </a:ln>
        </p:spPr>
      </p:sp>
      <p:sp>
        <p:nvSpPr>
          <p:cNvPr id="132" name="Shape 132"/>
          <p:cNvSpPr txBox="1">
            <a:spLocks noGrp="1"/>
          </p:cNvSpPr>
          <p:nvPr>
            <p:ph type="body" idx="1"/>
          </p:nvPr>
        </p:nvSpPr>
        <p:spPr>
          <a:xfrm>
            <a:off x="3186113" y="7156450"/>
            <a:ext cx="9753599" cy="1073099"/>
          </a:xfrm>
          <a:prstGeom prst="rect">
            <a:avLst/>
          </a:prstGeom>
          <a:noFill/>
          <a:ln>
            <a:noFill/>
          </a:ln>
        </p:spPr>
        <p:txBody>
          <a:bodyPr lIns="91425" tIns="91425" rIns="91425" bIns="91425" anchor="ctr"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812800" y="363537"/>
            <a:ext cx="5348399" cy="15494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1"/>
          </p:nvPr>
        </p:nvSpPr>
        <p:spPr>
          <a:xfrm>
            <a:off x="6356350" y="363537"/>
            <a:ext cx="9086699" cy="78041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6" name="Shape 136"/>
          <p:cNvSpPr txBox="1">
            <a:spLocks noGrp="1"/>
          </p:cNvSpPr>
          <p:nvPr>
            <p:ph type="body" idx="2"/>
          </p:nvPr>
        </p:nvSpPr>
        <p:spPr>
          <a:xfrm>
            <a:off x="812800" y="1912938"/>
            <a:ext cx="5348399" cy="6254699"/>
          </a:xfrm>
          <a:prstGeom prst="rect">
            <a:avLst/>
          </a:prstGeom>
          <a:noFill/>
          <a:ln>
            <a:noFill/>
          </a:ln>
        </p:spPr>
        <p:txBody>
          <a:bodyPr lIns="91425" tIns="91425" rIns="91425" bIns="91425" anchor="ctr"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37"/>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1155700" y="241300"/>
            <a:ext cx="13932000" cy="22986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812800" y="366712"/>
            <a:ext cx="14630400" cy="1524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2" name="Shape 142"/>
          <p:cNvSpPr txBox="1">
            <a:spLocks noGrp="1"/>
          </p:cNvSpPr>
          <p:nvPr>
            <p:ph type="body" idx="1"/>
          </p:nvPr>
        </p:nvSpPr>
        <p:spPr>
          <a:xfrm>
            <a:off x="812800" y="2046288"/>
            <a:ext cx="7181699" cy="854100"/>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
        <p:nvSpPr>
          <p:cNvPr id="143" name="Shape 143"/>
          <p:cNvSpPr txBox="1">
            <a:spLocks noGrp="1"/>
          </p:cNvSpPr>
          <p:nvPr>
            <p:ph type="body" idx="2"/>
          </p:nvPr>
        </p:nvSpPr>
        <p:spPr>
          <a:xfrm>
            <a:off x="812800" y="2900363"/>
            <a:ext cx="7181699" cy="52674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4" name="Shape 144"/>
          <p:cNvSpPr txBox="1">
            <a:spLocks noGrp="1"/>
          </p:cNvSpPr>
          <p:nvPr>
            <p:ph type="body" idx="3"/>
          </p:nvPr>
        </p:nvSpPr>
        <p:spPr>
          <a:xfrm>
            <a:off x="8258175" y="2046288"/>
            <a:ext cx="7184999" cy="854100"/>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
        <p:nvSpPr>
          <p:cNvPr id="145" name="Shape 145"/>
          <p:cNvSpPr txBox="1">
            <a:spLocks noGrp="1"/>
          </p:cNvSpPr>
          <p:nvPr>
            <p:ph type="body" idx="4"/>
          </p:nvPr>
        </p:nvSpPr>
        <p:spPr>
          <a:xfrm>
            <a:off x="8258175" y="2900363"/>
            <a:ext cx="7184999" cy="52674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12800" y="363537"/>
            <a:ext cx="5348287" cy="15494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 name="Shape 19"/>
          <p:cNvSpPr txBox="1">
            <a:spLocks noGrp="1"/>
          </p:cNvSpPr>
          <p:nvPr>
            <p:ph type="body" idx="1"/>
          </p:nvPr>
        </p:nvSpPr>
        <p:spPr>
          <a:xfrm>
            <a:off x="6356350" y="363537"/>
            <a:ext cx="9086849" cy="780415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body" idx="2"/>
          </p:nvPr>
        </p:nvSpPr>
        <p:spPr>
          <a:xfrm>
            <a:off x="812800" y="1912938"/>
            <a:ext cx="5348287" cy="6254749"/>
          </a:xfrm>
          <a:prstGeom prst="rect">
            <a:avLst/>
          </a:prstGeom>
          <a:noFill/>
          <a:ln>
            <a:noFill/>
          </a:ln>
        </p:spPr>
        <p:txBody>
          <a:bodyPr lIns="91425" tIns="91425" rIns="91425" bIns="91425" anchor="t"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1155700" y="241300"/>
            <a:ext cx="13932000" cy="22986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148" name="Shape 148"/>
          <p:cNvSpPr txBox="1">
            <a:spLocks noGrp="1"/>
          </p:cNvSpPr>
          <p:nvPr>
            <p:ph type="body" idx="1"/>
          </p:nvPr>
        </p:nvSpPr>
        <p:spPr>
          <a:xfrm>
            <a:off x="1155700" y="2603500"/>
            <a:ext cx="6889800" cy="57023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2"/>
          </p:nvPr>
        </p:nvSpPr>
        <p:spPr>
          <a:xfrm>
            <a:off x="8197850" y="2603500"/>
            <a:ext cx="6889800" cy="57023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1284287" y="5875337"/>
            <a:ext cx="13817699" cy="1816200"/>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2" name="Shape 152"/>
          <p:cNvSpPr txBox="1">
            <a:spLocks noGrp="1"/>
          </p:cNvSpPr>
          <p:nvPr>
            <p:ph type="body" idx="1"/>
          </p:nvPr>
        </p:nvSpPr>
        <p:spPr>
          <a:xfrm>
            <a:off x="1284287" y="3875087"/>
            <a:ext cx="13817699" cy="2000400"/>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1155700" y="241300"/>
            <a:ext cx="13932000" cy="2298600"/>
          </a:xfrm>
          <a:prstGeom prst="rect">
            <a:avLst/>
          </a:prstGeom>
          <a:noFill/>
          <a:ln>
            <a:noFill/>
          </a:ln>
        </p:spPr>
        <p:txBody>
          <a:bodyPr lIns="91425" tIns="91425" rIns="91425" bIns="91425" anchor="ctr"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155" name="Shape 155"/>
          <p:cNvSpPr txBox="1">
            <a:spLocks noGrp="1"/>
          </p:cNvSpPr>
          <p:nvPr>
            <p:ph type="body" idx="1"/>
          </p:nvPr>
        </p:nvSpPr>
        <p:spPr>
          <a:xfrm>
            <a:off x="1155700" y="2603500"/>
            <a:ext cx="13932000" cy="5702399"/>
          </a:xfrm>
          <a:prstGeom prst="rect">
            <a:avLst/>
          </a:prstGeom>
          <a:noFill/>
          <a:ln>
            <a:noFill/>
          </a:ln>
        </p:spPr>
        <p:txBody>
          <a:bodyPr lIns="91425" tIns="91425" rIns="91425" bIns="91425" anchor="ctr" anchorCtr="0"/>
          <a:lstStyle>
            <a:lvl1pPr marL="711200" indent="-142494" algn="l" rtl="0">
              <a:spcBef>
                <a:spcPts val="3500"/>
              </a:spcBef>
              <a:spcAft>
                <a:spcPts val="0"/>
              </a:spcAft>
              <a:buClr>
                <a:schemeClr val="lt1"/>
              </a:buClr>
              <a:buFont typeface="Cabin"/>
              <a:buChar char="•"/>
              <a:defRPr/>
            </a:lvl1pPr>
            <a:lvl2pPr marL="1003300" indent="-142494" algn="l" rtl="0">
              <a:spcBef>
                <a:spcPts val="3500"/>
              </a:spcBef>
              <a:spcAft>
                <a:spcPts val="0"/>
              </a:spcAft>
              <a:buClr>
                <a:schemeClr val="lt1"/>
              </a:buClr>
              <a:buFont typeface="Cabin"/>
              <a:buChar char="•"/>
              <a:defRPr/>
            </a:lvl2pPr>
            <a:lvl3pPr marL="1295400" indent="-142494" algn="l" rtl="0">
              <a:spcBef>
                <a:spcPts val="3500"/>
              </a:spcBef>
              <a:spcAft>
                <a:spcPts val="0"/>
              </a:spcAft>
              <a:buClr>
                <a:schemeClr val="lt1"/>
              </a:buClr>
              <a:buFont typeface="Cabin"/>
              <a:buChar char="•"/>
              <a:defRPr/>
            </a:lvl3pPr>
            <a:lvl4pPr marL="1600200" indent="-142494" algn="l" rtl="0">
              <a:spcBef>
                <a:spcPts val="3500"/>
              </a:spcBef>
              <a:spcAft>
                <a:spcPts val="0"/>
              </a:spcAft>
              <a:buClr>
                <a:schemeClr val="lt1"/>
              </a:buClr>
              <a:buFont typeface="Cabin"/>
              <a:buChar char="•"/>
              <a:defRPr/>
            </a:lvl4pPr>
            <a:lvl5pPr marL="1892300" indent="-142494" algn="l" rtl="0">
              <a:spcBef>
                <a:spcPts val="3500"/>
              </a:spcBef>
              <a:spcAft>
                <a:spcPts val="0"/>
              </a:spcAft>
              <a:buClr>
                <a:schemeClr val="lt1"/>
              </a:buClr>
              <a:buFont typeface="Cabin"/>
              <a:buChar char="•"/>
              <a:defRPr/>
            </a:lvl5pPr>
            <a:lvl6pPr marL="2349500" indent="-142494" algn="l" rtl="0">
              <a:spcBef>
                <a:spcPts val="3500"/>
              </a:spcBef>
              <a:spcAft>
                <a:spcPts val="0"/>
              </a:spcAft>
              <a:buClr>
                <a:schemeClr val="lt1"/>
              </a:buClr>
              <a:buFont typeface="Cabin"/>
              <a:buChar char="•"/>
              <a:defRPr/>
            </a:lvl6pPr>
            <a:lvl7pPr marL="2806700" indent="-142494" algn="l" rtl="0">
              <a:spcBef>
                <a:spcPts val="3500"/>
              </a:spcBef>
              <a:spcAft>
                <a:spcPts val="0"/>
              </a:spcAft>
              <a:buClr>
                <a:schemeClr val="lt1"/>
              </a:buClr>
              <a:buFont typeface="Cabin"/>
              <a:buChar char="•"/>
              <a:defRPr/>
            </a:lvl7pPr>
            <a:lvl8pPr marL="3263900" indent="-142494" algn="l" rtl="0">
              <a:spcBef>
                <a:spcPts val="3500"/>
              </a:spcBef>
              <a:spcAft>
                <a:spcPts val="0"/>
              </a:spcAft>
              <a:buClr>
                <a:schemeClr val="lt1"/>
              </a:buClr>
              <a:buFont typeface="Cabin"/>
              <a:buChar char="•"/>
              <a:defRPr/>
            </a:lvl8pPr>
            <a:lvl9pPr marL="3721100" indent="-142494" algn="l" rtl="0">
              <a:spcBef>
                <a:spcPts val="3500"/>
              </a:spcBef>
              <a:spcAft>
                <a:spcPts val="0"/>
              </a:spcAft>
              <a:buClr>
                <a:schemeClr val="lt1"/>
              </a:buClr>
              <a:buFont typeface="Cabin"/>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6"/>
        <p:cNvGrpSpPr/>
        <p:nvPr/>
      </p:nvGrpSpPr>
      <p:grpSpPr>
        <a:xfrm>
          <a:off x="0" y="0"/>
          <a:ext cx="0" cy="0"/>
          <a:chOff x="0" y="0"/>
          <a:chExt cx="0" cy="0"/>
        </a:xfrm>
      </p:grpSpPr>
      <p:sp>
        <p:nvSpPr>
          <p:cNvPr id="157" name="Shape 157"/>
          <p:cNvSpPr txBox="1">
            <a:spLocks noGrp="1"/>
          </p:cNvSpPr>
          <p:nvPr>
            <p:ph type="ctrTitle"/>
          </p:nvPr>
        </p:nvSpPr>
        <p:spPr>
          <a:xfrm>
            <a:off x="1219200" y="2840038"/>
            <a:ext cx="13817699" cy="1960500"/>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158" name="Shape 158"/>
          <p:cNvSpPr txBox="1">
            <a:spLocks noGrp="1"/>
          </p:cNvSpPr>
          <p:nvPr>
            <p:ph type="subTitle" idx="1"/>
          </p:nvPr>
        </p:nvSpPr>
        <p:spPr>
          <a:xfrm>
            <a:off x="2438400" y="5181600"/>
            <a:ext cx="11379300" cy="2336700"/>
          </a:xfrm>
          <a:prstGeom prst="rect">
            <a:avLst/>
          </a:prstGeom>
          <a:noFill/>
          <a:ln>
            <a:noFill/>
          </a:ln>
        </p:spPr>
        <p:txBody>
          <a:bodyPr lIns="91425" tIns="91425" rIns="91425" bIns="91425" anchor="ctr" anchorCtr="0"/>
          <a:lstStyle>
            <a:lvl1pPr marL="0" marR="0" indent="0" algn="ctr" rtl="0">
              <a:spcBef>
                <a:spcPts val="3500"/>
              </a:spcBef>
              <a:spcAft>
                <a:spcPts val="0"/>
              </a:spcAft>
              <a:buClr>
                <a:schemeClr val="lt1"/>
              </a:buClr>
              <a:buFont typeface="Cabin"/>
              <a:buNone/>
              <a:defRPr/>
            </a:lvl1pPr>
            <a:lvl2pPr marL="457200" marR="0" indent="0" algn="ctr" rtl="0">
              <a:spcBef>
                <a:spcPts val="3500"/>
              </a:spcBef>
              <a:spcAft>
                <a:spcPts val="0"/>
              </a:spcAft>
              <a:buClr>
                <a:schemeClr val="lt1"/>
              </a:buClr>
              <a:buFont typeface="Cabin"/>
              <a:buNone/>
              <a:defRPr/>
            </a:lvl2pPr>
            <a:lvl3pPr marL="914400" marR="0" indent="0" algn="ctr" rtl="0">
              <a:spcBef>
                <a:spcPts val="3500"/>
              </a:spcBef>
              <a:spcAft>
                <a:spcPts val="0"/>
              </a:spcAft>
              <a:buClr>
                <a:schemeClr val="lt1"/>
              </a:buClr>
              <a:buFont typeface="Cabin"/>
              <a:buNone/>
              <a:defRPr/>
            </a:lvl3pPr>
            <a:lvl4pPr marL="1371600" marR="0" indent="0" algn="ctr" rtl="0">
              <a:spcBef>
                <a:spcPts val="3500"/>
              </a:spcBef>
              <a:spcAft>
                <a:spcPts val="0"/>
              </a:spcAft>
              <a:buClr>
                <a:schemeClr val="lt1"/>
              </a:buClr>
              <a:buFont typeface="Cabin"/>
              <a:buNone/>
              <a:defRPr/>
            </a:lvl4pPr>
            <a:lvl5pPr marL="1828800" marR="0" indent="0" algn="ctr" rtl="0">
              <a:spcBef>
                <a:spcPts val="3500"/>
              </a:spcBef>
              <a:spcAft>
                <a:spcPts val="0"/>
              </a:spcAft>
              <a:buClr>
                <a:schemeClr val="lt1"/>
              </a:buClr>
              <a:buFont typeface="Cabin"/>
              <a:buNone/>
              <a:defRPr/>
            </a:lvl5pPr>
            <a:lvl6pPr marL="2286000" marR="0" indent="0" algn="ctr" rtl="0">
              <a:spcBef>
                <a:spcPts val="3500"/>
              </a:spcBef>
              <a:spcAft>
                <a:spcPts val="0"/>
              </a:spcAft>
              <a:buClr>
                <a:schemeClr val="lt1"/>
              </a:buClr>
              <a:buFont typeface="Cabin"/>
              <a:buNone/>
              <a:defRPr/>
            </a:lvl6pPr>
            <a:lvl7pPr marL="2743200" marR="0" indent="0" algn="ctr" rtl="0">
              <a:spcBef>
                <a:spcPts val="3500"/>
              </a:spcBef>
              <a:spcAft>
                <a:spcPts val="0"/>
              </a:spcAft>
              <a:buClr>
                <a:schemeClr val="lt1"/>
              </a:buClr>
              <a:buFont typeface="Cabin"/>
              <a:buNone/>
              <a:defRPr/>
            </a:lvl7pPr>
            <a:lvl8pPr marL="3200400" marR="0" indent="0" algn="ctr" rtl="0">
              <a:spcBef>
                <a:spcPts val="3500"/>
              </a:spcBef>
              <a:spcAft>
                <a:spcPts val="0"/>
              </a:spcAft>
              <a:buClr>
                <a:schemeClr val="lt1"/>
              </a:buClr>
              <a:buFont typeface="Cabin"/>
              <a:buNone/>
              <a:defRPr/>
            </a:lvl8pPr>
            <a:lvl9pPr marL="3657600" marR="0" indent="0" algn="ctr" rtl="0">
              <a:spcBef>
                <a:spcPts val="3500"/>
              </a:spcBef>
              <a:spcAft>
                <a:spcPts val="0"/>
              </a:spcAft>
              <a:buClr>
                <a:schemeClr val="lt1"/>
              </a:buClr>
              <a:buFont typeface="Cabin"/>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1155700" y="1536700"/>
            <a:ext cx="13931900" cy="3086099"/>
          </a:xfrm>
          <a:prstGeom prst="rect">
            <a:avLst/>
          </a:prstGeom>
          <a:noFill/>
          <a:ln>
            <a:noFill/>
          </a:ln>
        </p:spPr>
        <p:txBody>
          <a:bodyPr lIns="91425" tIns="91425" rIns="91425" bIns="91425" anchor="b"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812800" y="366712"/>
            <a:ext cx="14630400" cy="15240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812800" y="2046288"/>
            <a:ext cx="7181849" cy="854074"/>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
        <p:nvSpPr>
          <p:cNvPr id="27" name="Shape 27"/>
          <p:cNvSpPr txBox="1">
            <a:spLocks noGrp="1"/>
          </p:cNvSpPr>
          <p:nvPr>
            <p:ph type="body" idx="2"/>
          </p:nvPr>
        </p:nvSpPr>
        <p:spPr>
          <a:xfrm>
            <a:off x="812800" y="2900363"/>
            <a:ext cx="7181849" cy="526732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 name="Shape 28"/>
          <p:cNvSpPr txBox="1">
            <a:spLocks noGrp="1"/>
          </p:cNvSpPr>
          <p:nvPr>
            <p:ph type="body" idx="3"/>
          </p:nvPr>
        </p:nvSpPr>
        <p:spPr>
          <a:xfrm>
            <a:off x="8258175" y="2046288"/>
            <a:ext cx="7185024" cy="854074"/>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
        <p:nvSpPr>
          <p:cNvPr id="29" name="Shape 29"/>
          <p:cNvSpPr txBox="1">
            <a:spLocks noGrp="1"/>
          </p:cNvSpPr>
          <p:nvPr>
            <p:ph type="body" idx="4"/>
          </p:nvPr>
        </p:nvSpPr>
        <p:spPr>
          <a:xfrm>
            <a:off x="8258175" y="2900363"/>
            <a:ext cx="7185024" cy="5267324"/>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155700" y="1536700"/>
            <a:ext cx="13931900" cy="3086099"/>
          </a:xfrm>
          <a:prstGeom prst="rect">
            <a:avLst/>
          </a:prstGeom>
          <a:noFill/>
          <a:ln>
            <a:noFill/>
          </a:ln>
        </p:spPr>
        <p:txBody>
          <a:bodyPr lIns="91425" tIns="91425" rIns="91425" bIns="91425" anchor="b" anchorCtr="0"/>
          <a:lstStyle>
            <a:lvl1pPr algn="ctr" rtl="0">
              <a:spcBef>
                <a:spcPts val="0"/>
              </a:spcBef>
              <a:spcAft>
                <a:spcPts val="0"/>
              </a:spcAft>
              <a:defRPr/>
            </a:lvl1pPr>
            <a:lvl2pPr algn="ctr" rtl="0">
              <a:spcBef>
                <a:spcPts val="0"/>
              </a:spcBef>
              <a:spcAft>
                <a:spcPts val="0"/>
              </a:spcAft>
              <a:defRPr/>
            </a:lvl2pPr>
            <a:lvl3pPr algn="ctr" rtl="0">
              <a:spcBef>
                <a:spcPts val="0"/>
              </a:spcBef>
              <a:spcAft>
                <a:spcPts val="0"/>
              </a:spcAft>
              <a:defRPr/>
            </a:lvl3pPr>
            <a:lvl4pPr algn="ctr" rtl="0">
              <a:spcBef>
                <a:spcPts val="0"/>
              </a:spcBef>
              <a:spcAft>
                <a:spcPts val="0"/>
              </a:spcAft>
              <a:defRPr/>
            </a:lvl4pPr>
            <a:lvl5pPr algn="ctr" rtl="0">
              <a:spcBef>
                <a:spcPts val="0"/>
              </a:spcBef>
              <a:spcAft>
                <a:spcPts val="0"/>
              </a:spcAft>
              <a:defRPr/>
            </a:lvl5pPr>
            <a:lvl6pPr marL="457200" algn="ctr" rtl="0">
              <a:spcBef>
                <a:spcPts val="0"/>
              </a:spcBef>
              <a:spcAft>
                <a:spcPts val="0"/>
              </a:spcAft>
              <a:defRPr/>
            </a:lvl6pPr>
            <a:lvl7pPr marL="914400" algn="ctr" rtl="0">
              <a:spcBef>
                <a:spcPts val="0"/>
              </a:spcBef>
              <a:spcAft>
                <a:spcPts val="0"/>
              </a:spcAft>
              <a:defRPr/>
            </a:lvl7pPr>
            <a:lvl8pPr marL="1371600" algn="ctr" rtl="0">
              <a:spcBef>
                <a:spcPts val="0"/>
              </a:spcBef>
              <a:spcAft>
                <a:spcPts val="0"/>
              </a:spcAft>
              <a:defRPr/>
            </a:lvl8pPr>
            <a:lvl9pPr marL="1828800" algn="ctr" rtl="0">
              <a:spcBef>
                <a:spcPts val="0"/>
              </a:spcBef>
              <a:spcAft>
                <a:spcPts val="0"/>
              </a:spcAft>
              <a:defRPr/>
            </a:lvl9pPr>
          </a:lstStyle>
          <a:p>
            <a:endParaRPr/>
          </a:p>
        </p:txBody>
      </p:sp>
      <p:sp>
        <p:nvSpPr>
          <p:cNvPr id="32" name="Shape 32"/>
          <p:cNvSpPr txBox="1">
            <a:spLocks noGrp="1"/>
          </p:cNvSpPr>
          <p:nvPr>
            <p:ph type="body" idx="1"/>
          </p:nvPr>
        </p:nvSpPr>
        <p:spPr>
          <a:xfrm>
            <a:off x="1155700" y="4711700"/>
            <a:ext cx="6889750" cy="1054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3" name="Shape 33"/>
          <p:cNvSpPr txBox="1">
            <a:spLocks noGrp="1"/>
          </p:cNvSpPr>
          <p:nvPr>
            <p:ph type="body" idx="2"/>
          </p:nvPr>
        </p:nvSpPr>
        <p:spPr>
          <a:xfrm>
            <a:off x="8197850" y="4711700"/>
            <a:ext cx="6889750" cy="1054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284287" y="5875337"/>
            <a:ext cx="13817599" cy="18160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1284287" y="3875087"/>
            <a:ext cx="13817599" cy="2000250"/>
          </a:xfrm>
          <a:prstGeom prst="rect">
            <a:avLst/>
          </a:prstGeom>
          <a:noFill/>
          <a:ln>
            <a:noFill/>
          </a:ln>
        </p:spPr>
        <p:txBody>
          <a:bodyPr lIns="91425" tIns="91425" rIns="91425" bIns="91425" anchor="b" anchorCtr="0"/>
          <a:lstStyle>
            <a:lvl1pPr marL="0" indent="0" rtl="0">
              <a:spcBef>
                <a:spcPts val="0"/>
              </a:spcBef>
              <a:buFont typeface="Cabin"/>
              <a:buNone/>
              <a:defRPr/>
            </a:lvl1pPr>
            <a:lvl2pPr marL="457200" indent="0" rtl="0">
              <a:spcBef>
                <a:spcPts val="0"/>
              </a:spcBef>
              <a:buFont typeface="Cabin"/>
              <a:buNone/>
              <a:defRPr/>
            </a:lvl2pPr>
            <a:lvl3pPr marL="914400" indent="0" rtl="0">
              <a:spcBef>
                <a:spcPts val="0"/>
              </a:spcBef>
              <a:buFont typeface="Cabin"/>
              <a:buNone/>
              <a:defRPr/>
            </a:lvl3pPr>
            <a:lvl4pPr marL="1371600" indent="0" rtl="0">
              <a:spcBef>
                <a:spcPts val="0"/>
              </a:spcBef>
              <a:buFont typeface="Cabin"/>
              <a:buNone/>
              <a:defRPr/>
            </a:lvl4pPr>
            <a:lvl5pPr marL="1828800" indent="0" rtl="0">
              <a:spcBef>
                <a:spcPts val="0"/>
              </a:spcBef>
              <a:buFont typeface="Cabin"/>
              <a:buNone/>
              <a:defRPr/>
            </a:lvl5pPr>
            <a:lvl6pPr marL="2286000" indent="0" rtl="0">
              <a:spcBef>
                <a:spcPts val="0"/>
              </a:spcBef>
              <a:buFont typeface="Cabin"/>
              <a:buNone/>
              <a:defRPr/>
            </a:lvl6pPr>
            <a:lvl7pPr marL="2743200" indent="0" rtl="0">
              <a:spcBef>
                <a:spcPts val="0"/>
              </a:spcBef>
              <a:buFont typeface="Cabin"/>
              <a:buNone/>
              <a:defRPr/>
            </a:lvl7pPr>
            <a:lvl8pPr marL="3200400" indent="0" rtl="0">
              <a:spcBef>
                <a:spcPts val="0"/>
              </a:spcBef>
              <a:buFont typeface="Cabin"/>
              <a:buNone/>
              <a:defRPr/>
            </a:lvl8pPr>
            <a:lvl9pPr marL="3657600" indent="0" rtl="0">
              <a:spcBef>
                <a:spcPts val="0"/>
              </a:spcBef>
              <a:buFont typeface="Cabin"/>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theme" Target="../theme/theme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1155700" y="1536700"/>
            <a:ext cx="13931900" cy="3086099"/>
          </a:xfrm>
          <a:prstGeom prst="rect">
            <a:avLst/>
          </a:prstGeom>
          <a:noFill/>
          <a:ln>
            <a:noFill/>
          </a:ln>
        </p:spPr>
        <p:txBody>
          <a:bodyPr lIns="91425" tIns="91425" rIns="91425" bIns="91425" anchor="b"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6" name="Shape 6"/>
          <p:cNvSpPr txBox="1">
            <a:spLocks noGrp="1"/>
          </p:cNvSpPr>
          <p:nvPr>
            <p:ph type="body" idx="1"/>
          </p:nvPr>
        </p:nvSpPr>
        <p:spPr>
          <a:xfrm>
            <a:off x="1155700" y="4711700"/>
            <a:ext cx="13931900" cy="1054100"/>
          </a:xfrm>
          <a:prstGeom prst="rect">
            <a:avLst/>
          </a:prstGeom>
          <a:noFill/>
          <a:ln>
            <a:noFill/>
          </a:ln>
        </p:spPr>
        <p:txBody>
          <a:bodyPr lIns="91425" tIns="91425" rIns="91425" bIns="91425" anchor="t" anchorCtr="0"/>
          <a:lstStyle>
            <a:lvl1pPr marL="342900" marR="0" indent="-342900" algn="ctr" rtl="0">
              <a:spcBef>
                <a:spcPts val="0"/>
              </a:spcBef>
              <a:spcAft>
                <a:spcPts val="0"/>
              </a:spcAft>
              <a:defRPr/>
            </a:lvl1pPr>
            <a:lvl2pPr marL="742950" marR="0" indent="-285750" algn="ctr" rtl="0">
              <a:spcBef>
                <a:spcPts val="0"/>
              </a:spcBef>
              <a:spcAft>
                <a:spcPts val="0"/>
              </a:spcAft>
              <a:defRPr/>
            </a:lvl2pPr>
            <a:lvl3pPr marL="1143000" marR="0" indent="-228600" algn="ctr" rtl="0">
              <a:spcBef>
                <a:spcPts val="0"/>
              </a:spcBef>
              <a:spcAft>
                <a:spcPts val="0"/>
              </a:spcAft>
              <a:defRPr/>
            </a:lvl3pPr>
            <a:lvl4pPr marL="1600200" marR="0" indent="-228600" algn="ctr" rtl="0">
              <a:spcBef>
                <a:spcPts val="0"/>
              </a:spcBef>
              <a:spcAft>
                <a:spcPts val="0"/>
              </a:spcAft>
              <a:defRPr/>
            </a:lvl4pPr>
            <a:lvl5pPr marL="2057400" marR="0" indent="-22860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155700" y="241300"/>
            <a:ext cx="13931900" cy="2298699"/>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45" name="Shape 45"/>
          <p:cNvSpPr txBox="1">
            <a:spLocks noGrp="1"/>
          </p:cNvSpPr>
          <p:nvPr>
            <p:ph type="body" idx="1"/>
          </p:nvPr>
        </p:nvSpPr>
        <p:spPr>
          <a:xfrm>
            <a:off x="1155700" y="2603500"/>
            <a:ext cx="13931900" cy="5702299"/>
          </a:xfrm>
          <a:prstGeom prst="rect">
            <a:avLst/>
          </a:prstGeom>
          <a:noFill/>
          <a:ln>
            <a:noFill/>
          </a:ln>
        </p:spPr>
        <p:txBody>
          <a:bodyPr lIns="91425" tIns="91425" rIns="91425" bIns="91425" anchor="ctr" anchorCtr="0"/>
          <a:lstStyle>
            <a:lvl1pPr marL="711200" marR="0" indent="-142494" algn="l" rtl="0">
              <a:spcBef>
                <a:spcPts val="3500"/>
              </a:spcBef>
              <a:spcAft>
                <a:spcPts val="0"/>
              </a:spcAft>
              <a:buClr>
                <a:schemeClr val="lt1"/>
              </a:buClr>
              <a:buFont typeface="Cabin"/>
              <a:buChar char="•"/>
              <a:defRPr/>
            </a:lvl1pPr>
            <a:lvl2pPr marL="1003300" marR="0" indent="-142494" algn="l" rtl="0">
              <a:spcBef>
                <a:spcPts val="3500"/>
              </a:spcBef>
              <a:spcAft>
                <a:spcPts val="0"/>
              </a:spcAft>
              <a:buClr>
                <a:schemeClr val="lt1"/>
              </a:buClr>
              <a:buFont typeface="Cabin"/>
              <a:buChar char="•"/>
              <a:defRPr/>
            </a:lvl2pPr>
            <a:lvl3pPr marL="1295400" marR="0" indent="-142494" algn="l" rtl="0">
              <a:spcBef>
                <a:spcPts val="3500"/>
              </a:spcBef>
              <a:spcAft>
                <a:spcPts val="0"/>
              </a:spcAft>
              <a:buClr>
                <a:schemeClr val="lt1"/>
              </a:buClr>
              <a:buFont typeface="Cabin"/>
              <a:buChar char="•"/>
              <a:defRPr/>
            </a:lvl3pPr>
            <a:lvl4pPr marL="1600200" marR="0" indent="-142494" algn="l" rtl="0">
              <a:spcBef>
                <a:spcPts val="3500"/>
              </a:spcBef>
              <a:spcAft>
                <a:spcPts val="0"/>
              </a:spcAft>
              <a:buClr>
                <a:schemeClr val="lt1"/>
              </a:buClr>
              <a:buFont typeface="Cabin"/>
              <a:buChar char="•"/>
              <a:defRPr/>
            </a:lvl4pPr>
            <a:lvl5pPr marL="1892300" marR="0" indent="-142494" algn="l" rtl="0">
              <a:spcBef>
                <a:spcPts val="3500"/>
              </a:spcBef>
              <a:spcAft>
                <a:spcPts val="0"/>
              </a:spcAft>
              <a:buClr>
                <a:schemeClr val="lt1"/>
              </a:buClr>
              <a:buFont typeface="Cabin"/>
              <a:buChar char="•"/>
              <a:defRPr/>
            </a:lvl5pPr>
            <a:lvl6pPr marL="2349500" marR="0" indent="-142494" algn="l" rtl="0">
              <a:spcBef>
                <a:spcPts val="3500"/>
              </a:spcBef>
              <a:spcAft>
                <a:spcPts val="0"/>
              </a:spcAft>
              <a:buClr>
                <a:schemeClr val="lt1"/>
              </a:buClr>
              <a:buFont typeface="Cabin"/>
              <a:buChar char="•"/>
              <a:defRPr/>
            </a:lvl6pPr>
            <a:lvl7pPr marL="2806700" marR="0" indent="-142494" algn="l" rtl="0">
              <a:spcBef>
                <a:spcPts val="3500"/>
              </a:spcBef>
              <a:spcAft>
                <a:spcPts val="0"/>
              </a:spcAft>
              <a:buClr>
                <a:schemeClr val="lt1"/>
              </a:buClr>
              <a:buFont typeface="Cabin"/>
              <a:buChar char="•"/>
              <a:defRPr/>
            </a:lvl7pPr>
            <a:lvl8pPr marL="3263900" marR="0" indent="-142494" algn="l" rtl="0">
              <a:spcBef>
                <a:spcPts val="3500"/>
              </a:spcBef>
              <a:spcAft>
                <a:spcPts val="0"/>
              </a:spcAft>
              <a:buClr>
                <a:schemeClr val="lt1"/>
              </a:buClr>
              <a:buFont typeface="Cabin"/>
              <a:buChar char="•"/>
              <a:defRPr/>
            </a:lvl8pPr>
            <a:lvl9pPr marL="3721100" marR="0" indent="-142494" algn="l" rtl="0">
              <a:spcBef>
                <a:spcPts val="3500"/>
              </a:spcBef>
              <a:spcAft>
                <a:spcPts val="0"/>
              </a:spcAft>
              <a:buClr>
                <a:schemeClr val="lt1"/>
              </a:buClr>
              <a:buFont typeface="Cabin"/>
              <a:buChar char="•"/>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1155700" y="2781300"/>
            <a:ext cx="13931900" cy="3568699"/>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1155700" y="241300"/>
            <a:ext cx="13932000" cy="2298600"/>
          </a:xfrm>
          <a:prstGeom prst="rect">
            <a:avLst/>
          </a:prstGeom>
          <a:noFill/>
          <a:ln>
            <a:noFill/>
          </a:ln>
        </p:spPr>
        <p:txBody>
          <a:bodyPr lIns="91425" tIns="91425" rIns="91425" bIns="91425" anchor="ctr" anchorCtr="0"/>
          <a:lstStyle>
            <a:lvl1pPr marL="0" marR="0" indent="0" algn="ctr" rtl="0">
              <a:spcBef>
                <a:spcPts val="0"/>
              </a:spcBef>
              <a:spcAft>
                <a:spcPts val="0"/>
              </a:spcAft>
              <a:defRPr/>
            </a:lvl1pPr>
            <a:lvl2pPr marL="0" marR="0" indent="0" algn="ctr" rtl="0">
              <a:spcBef>
                <a:spcPts val="0"/>
              </a:spcBef>
              <a:spcAft>
                <a:spcPts val="0"/>
              </a:spcAft>
              <a:defRPr/>
            </a:lvl2pPr>
            <a:lvl3pPr marL="0" marR="0" indent="0" algn="ctr" rtl="0">
              <a:spcBef>
                <a:spcPts val="0"/>
              </a:spcBef>
              <a:spcAft>
                <a:spcPts val="0"/>
              </a:spcAft>
              <a:defRPr/>
            </a:lvl3pPr>
            <a:lvl4pPr marL="0" marR="0" indent="0" algn="ctr" rtl="0">
              <a:spcBef>
                <a:spcPts val="0"/>
              </a:spcBef>
              <a:spcAft>
                <a:spcPts val="0"/>
              </a:spcAft>
              <a:defRPr/>
            </a:lvl4pPr>
            <a:lvl5pPr marL="0" marR="0" indent="0" algn="ctr" rtl="0">
              <a:spcBef>
                <a:spcPts val="0"/>
              </a:spcBef>
              <a:spcAft>
                <a:spcPts val="0"/>
              </a:spcAft>
              <a:defRPr/>
            </a:lvl5pPr>
            <a:lvl6pPr marL="457200" marR="0" indent="0" algn="ctr" rtl="0">
              <a:spcBef>
                <a:spcPts val="0"/>
              </a:spcBef>
              <a:spcAft>
                <a:spcPts val="0"/>
              </a:spcAft>
              <a:defRPr/>
            </a:lvl6pPr>
            <a:lvl7pPr marL="914400" marR="0" indent="0" algn="ctr" rtl="0">
              <a:spcBef>
                <a:spcPts val="0"/>
              </a:spcBef>
              <a:spcAft>
                <a:spcPts val="0"/>
              </a:spcAft>
              <a:defRPr/>
            </a:lvl7pPr>
            <a:lvl8pPr marL="1371600" marR="0" indent="0" algn="ctr" rtl="0">
              <a:spcBef>
                <a:spcPts val="0"/>
              </a:spcBef>
              <a:spcAft>
                <a:spcPts val="0"/>
              </a:spcAft>
              <a:defRPr/>
            </a:lvl8pPr>
            <a:lvl9pPr marL="1828800" marR="0" indent="0" algn="ctr" rtl="0">
              <a:spcBef>
                <a:spcPts val="0"/>
              </a:spcBef>
              <a:spcAft>
                <a:spcPts val="0"/>
              </a:spcAft>
              <a:defRPr/>
            </a:lvl9pPr>
          </a:lstStyle>
          <a:p>
            <a:endParaRPr/>
          </a:p>
        </p:txBody>
      </p:sp>
      <p:sp>
        <p:nvSpPr>
          <p:cNvPr id="122" name="Shape 122"/>
          <p:cNvSpPr txBox="1">
            <a:spLocks noGrp="1"/>
          </p:cNvSpPr>
          <p:nvPr>
            <p:ph type="body" idx="1"/>
          </p:nvPr>
        </p:nvSpPr>
        <p:spPr>
          <a:xfrm>
            <a:off x="1155700" y="2603500"/>
            <a:ext cx="13932000" cy="5702399"/>
          </a:xfrm>
          <a:prstGeom prst="rect">
            <a:avLst/>
          </a:prstGeom>
          <a:noFill/>
          <a:ln>
            <a:noFill/>
          </a:ln>
        </p:spPr>
        <p:txBody>
          <a:bodyPr lIns="91425" tIns="91425" rIns="91425" bIns="91425" anchor="ctr" anchorCtr="0"/>
          <a:lstStyle>
            <a:lvl1pPr marL="711200" marR="0" indent="-142494" algn="l" rtl="0">
              <a:spcBef>
                <a:spcPts val="3500"/>
              </a:spcBef>
              <a:spcAft>
                <a:spcPts val="0"/>
              </a:spcAft>
              <a:buClr>
                <a:schemeClr val="lt1"/>
              </a:buClr>
              <a:buFont typeface="Cabin"/>
              <a:buChar char="•"/>
              <a:defRPr/>
            </a:lvl1pPr>
            <a:lvl2pPr marL="1003300" marR="0" indent="-142494" algn="l" rtl="0">
              <a:spcBef>
                <a:spcPts val="3500"/>
              </a:spcBef>
              <a:spcAft>
                <a:spcPts val="0"/>
              </a:spcAft>
              <a:buClr>
                <a:schemeClr val="lt1"/>
              </a:buClr>
              <a:buFont typeface="Cabin"/>
              <a:buChar char="•"/>
              <a:defRPr/>
            </a:lvl2pPr>
            <a:lvl3pPr marL="1295400" marR="0" indent="-142494" algn="l" rtl="0">
              <a:spcBef>
                <a:spcPts val="3500"/>
              </a:spcBef>
              <a:spcAft>
                <a:spcPts val="0"/>
              </a:spcAft>
              <a:buClr>
                <a:schemeClr val="lt1"/>
              </a:buClr>
              <a:buFont typeface="Cabin"/>
              <a:buChar char="•"/>
              <a:defRPr/>
            </a:lvl3pPr>
            <a:lvl4pPr marL="1600200" marR="0" indent="-142494" algn="l" rtl="0">
              <a:spcBef>
                <a:spcPts val="3500"/>
              </a:spcBef>
              <a:spcAft>
                <a:spcPts val="0"/>
              </a:spcAft>
              <a:buClr>
                <a:schemeClr val="lt1"/>
              </a:buClr>
              <a:buFont typeface="Cabin"/>
              <a:buChar char="•"/>
              <a:defRPr/>
            </a:lvl4pPr>
            <a:lvl5pPr marL="1892300" marR="0" indent="-142494" algn="l" rtl="0">
              <a:spcBef>
                <a:spcPts val="3500"/>
              </a:spcBef>
              <a:spcAft>
                <a:spcPts val="0"/>
              </a:spcAft>
              <a:buClr>
                <a:schemeClr val="lt1"/>
              </a:buClr>
              <a:buFont typeface="Cabin"/>
              <a:buChar char="•"/>
              <a:defRPr/>
            </a:lvl5pPr>
            <a:lvl6pPr marL="2349500" marR="0" indent="-142494" algn="l" rtl="0">
              <a:spcBef>
                <a:spcPts val="3500"/>
              </a:spcBef>
              <a:spcAft>
                <a:spcPts val="0"/>
              </a:spcAft>
              <a:buClr>
                <a:schemeClr val="lt1"/>
              </a:buClr>
              <a:buFont typeface="Cabin"/>
              <a:buChar char="•"/>
              <a:defRPr/>
            </a:lvl6pPr>
            <a:lvl7pPr marL="2806700" marR="0" indent="-142494" algn="l" rtl="0">
              <a:spcBef>
                <a:spcPts val="3500"/>
              </a:spcBef>
              <a:spcAft>
                <a:spcPts val="0"/>
              </a:spcAft>
              <a:buClr>
                <a:schemeClr val="lt1"/>
              </a:buClr>
              <a:buFont typeface="Cabin"/>
              <a:buChar char="•"/>
              <a:defRPr/>
            </a:lvl7pPr>
            <a:lvl8pPr marL="3263900" marR="0" indent="-142494" algn="l" rtl="0">
              <a:spcBef>
                <a:spcPts val="3500"/>
              </a:spcBef>
              <a:spcAft>
                <a:spcPts val="0"/>
              </a:spcAft>
              <a:buClr>
                <a:schemeClr val="lt1"/>
              </a:buClr>
              <a:buFont typeface="Cabin"/>
              <a:buChar char="•"/>
              <a:defRPr/>
            </a:lvl8pPr>
            <a:lvl9pPr marL="3721100" marR="0" indent="-142494" algn="l" rtl="0">
              <a:spcBef>
                <a:spcPts val="3500"/>
              </a:spcBef>
              <a:spcAft>
                <a:spcPts val="0"/>
              </a:spcAft>
              <a:buClr>
                <a:schemeClr val="lt1"/>
              </a:buClr>
              <a:buFont typeface="Cabin"/>
              <a:buChar char="•"/>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www.pythonlearn.com" TargetMode="External"/><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hyperlink" Target="http://en.wikipedia.org/wiki/Database_administ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addons.mozilla.org/en-US/firefox/addon/sqlite-manager/" TargetMode="External"/><Relationship Id="rId4" Type="http://schemas.openxmlformats.org/officeDocument/2006/relationships/image" Target="../media/image2.png"/><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hyperlink" Target="http://en.wikipedia.org/wiki/SQ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5.jpg"/><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5.jpg"/><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5.jpg"/><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hyperlink" Target="http://en.wikipedia.org/wiki/Relational_mode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3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3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en.wikipedia.org/wiki/Database_normaliz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image" Target="../media/image36.jp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en.wikipedia.org/wiki/Row_(database)" TargetMode="External"/><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3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jpg"/><Relationship Id="rId1" Type="http://schemas.openxmlformats.org/officeDocument/2006/relationships/slideLayout" Target="../slideLayouts/slideLayout21.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8.png"/><Relationship Id="rId6" Type="http://schemas.openxmlformats.org/officeDocument/2006/relationships/image" Target="../media/image47.png"/><Relationship Id="rId1" Type="http://schemas.openxmlformats.org/officeDocument/2006/relationships/slideLayout" Target="../slideLayouts/slideLayout21.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hyperlink" Target="http://en.wikipedia.org/wiki/Join_(SQ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9.png"/><Relationship Id="rId1" Type="http://schemas.openxmlformats.org/officeDocument/2006/relationships/slideLayout" Target="../slideLayouts/slideLayout21.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1.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1.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3.png"/><Relationship Id="rId1" Type="http://schemas.openxmlformats.org/officeDocument/2006/relationships/slideLayout" Target="../slideLayouts/slideLayout21.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54.png"/><Relationship Id="rId1" Type="http://schemas.openxmlformats.org/officeDocument/2006/relationships/slideLayout" Target="../slideLayouts/slideLayout21.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6.xml"/><Relationship Id="rId3" Type="http://schemas.openxmlformats.org/officeDocument/2006/relationships/hyperlink" Target="http://en.wikipedia.org/wiki/Join_(SQ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5.png"/><Relationship Id="rId1" Type="http://schemas.openxmlformats.org/officeDocument/2006/relationships/slideLayout" Target="../slideLayouts/slideLayout2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g"/><Relationship Id="rId5" Type="http://schemas.openxmlformats.org/officeDocument/2006/relationships/hyperlink" Target="http://en.wikipedia.org/wiki/Join_(SQL)" TargetMode="External"/><Relationship Id="rId1" Type="http://schemas.openxmlformats.org/officeDocument/2006/relationships/slideLayout" Target="../slideLayouts/slideLayout21.xml"/><Relationship Id="rId2" Type="http://schemas.openxmlformats.org/officeDocument/2006/relationships/notesSlide" Target="../notesSlides/notesSlide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9.png"/><Relationship Id="rId3" Type="http://schemas.openxmlformats.org/officeDocument/2006/relationships/image" Target="../media/image60.png"/></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1.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3.png"/></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1.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67.jpg"/><Relationship Id="rId6" Type="http://schemas.openxmlformats.org/officeDocument/2006/relationships/image" Target="../media/image1.png"/><Relationship Id="rId1" Type="http://schemas.openxmlformats.org/officeDocument/2006/relationships/slideLayout" Target="../slideLayouts/slideLayout42.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1155700" y="1257300"/>
            <a:ext cx="13931900" cy="3365499"/>
          </a:xfrm>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FF00FF"/>
                </a:solidFill>
                <a:latin typeface="Cabin"/>
                <a:ea typeface="Cabin"/>
                <a:cs typeface="Cabin"/>
                <a:sym typeface="Cabin"/>
              </a:rPr>
              <a:t>Relational Databases</a:t>
            </a:r>
            <a:br>
              <a:rPr lang="en-US" sz="7600" b="0" i="0" u="none" strike="noStrike" cap="none" baseline="0">
                <a:solidFill>
                  <a:srgbClr val="FF00FF"/>
                </a:solidFill>
                <a:latin typeface="Cabin"/>
                <a:ea typeface="Cabin"/>
                <a:cs typeface="Cabin"/>
                <a:sym typeface="Cabin"/>
              </a:rPr>
            </a:br>
            <a:r>
              <a:rPr lang="en-US" sz="7600" b="0" i="0" u="none" strike="noStrike" cap="none" baseline="0">
                <a:solidFill>
                  <a:srgbClr val="FF00FF"/>
                </a:solidFill>
                <a:latin typeface="Cabin"/>
                <a:ea typeface="Cabin"/>
                <a:cs typeface="Cabin"/>
                <a:sym typeface="Cabin"/>
              </a:rPr>
              <a:t>and SQLite</a:t>
            </a:r>
          </a:p>
        </p:txBody>
      </p:sp>
      <p:sp>
        <p:nvSpPr>
          <p:cNvPr id="161" name="Shape 161"/>
          <p:cNvSpPr txBox="1">
            <a:spLocks noGrp="1"/>
          </p:cNvSpPr>
          <p:nvPr>
            <p:ph type="body" idx="1"/>
          </p:nvPr>
        </p:nvSpPr>
        <p:spPr>
          <a:xfrm>
            <a:off x="1155700" y="4711700"/>
            <a:ext cx="13931900" cy="1054100"/>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200" b="0" i="0" u="none" strike="noStrike" cap="none" baseline="0">
                <a:solidFill>
                  <a:schemeClr val="lt1"/>
                </a:solidFill>
                <a:latin typeface="Cabin"/>
                <a:ea typeface="Cabin"/>
                <a:cs typeface="Cabin"/>
                <a:sym typeface="Cabin"/>
              </a:rPr>
              <a:t>Charles Severance</a:t>
            </a:r>
          </a:p>
          <a:p>
            <a:pPr marL="342900" marR="0" lvl="0" indent="-342900" algn="ctr" rtl="0">
              <a:spcBef>
                <a:spcPts val="0"/>
              </a:spcBef>
              <a:spcAft>
                <a:spcPts val="0"/>
              </a:spcAft>
              <a:buNone/>
            </a:pPr>
            <a:endParaRPr/>
          </a:p>
        </p:txBody>
      </p:sp>
      <p:pic>
        <p:nvPicPr>
          <p:cNvPr id="162" name="Shape 162"/>
          <p:cNvPicPr preferRelativeResize="0"/>
          <p:nvPr/>
        </p:nvPicPr>
        <p:blipFill rotWithShape="1">
          <a:blip r:embed="rId3">
            <a:alphaModFix/>
          </a:blip>
          <a:srcRect/>
          <a:stretch/>
        </p:blipFill>
        <p:spPr>
          <a:xfrm>
            <a:off x="13953462" y="8006561"/>
            <a:ext cx="1773299" cy="601799"/>
          </a:xfrm>
          <a:prstGeom prst="rect">
            <a:avLst/>
          </a:prstGeom>
          <a:noFill/>
          <a:ln>
            <a:noFill/>
          </a:ln>
        </p:spPr>
      </p:pic>
      <p:sp>
        <p:nvSpPr>
          <p:cNvPr id="163" name="Shape 163"/>
          <p:cNvSpPr txBox="1"/>
          <p:nvPr/>
        </p:nvSpPr>
        <p:spPr>
          <a:xfrm>
            <a:off x="4081449" y="7759700"/>
            <a:ext cx="8032200" cy="10160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200" b="0" i="0" u="none" strike="noStrike" cap="none" baseline="0">
                <a:solidFill>
                  <a:srgbClr val="FFFF00"/>
                </a:solidFill>
                <a:latin typeface="Cabin"/>
                <a:ea typeface="Cabin"/>
                <a:cs typeface="Cabin"/>
                <a:sym typeface="Cabin"/>
              </a:rPr>
              <a:t>Python for Informatics: Exploring Information</a:t>
            </a:r>
          </a:p>
          <a:p>
            <a:pPr marL="0" marR="0" lvl="0" indent="0" algn="ctr" rtl="0">
              <a:lnSpc>
                <a:spcPct val="100000"/>
              </a:lnSpc>
              <a:spcBef>
                <a:spcPts val="0"/>
              </a:spcBef>
              <a:spcAft>
                <a:spcPts val="0"/>
              </a:spcAft>
              <a:buClr>
                <a:srgbClr val="FFFF00"/>
              </a:buClr>
              <a:buSzPct val="25000"/>
              <a:buFont typeface="Cabin"/>
              <a:buNone/>
            </a:pPr>
            <a:r>
              <a:rPr lang="en-US" sz="3200" b="0" i="0" u="sng" strike="noStrike" cap="none" baseline="0">
                <a:solidFill>
                  <a:srgbClr val="FFFF00"/>
                </a:solidFill>
                <a:latin typeface="Cabin"/>
                <a:ea typeface="Cabin"/>
                <a:cs typeface="Cabin"/>
                <a:sym typeface="Cabin"/>
                <a:hlinkClick r:id="rId4"/>
              </a:rPr>
              <a:t>www.</a:t>
            </a:r>
            <a:r>
              <a:rPr lang="en-US" sz="3200" u="sng">
                <a:solidFill>
                  <a:srgbClr val="FFFF00"/>
                </a:solidFill>
                <a:latin typeface="Cabin"/>
                <a:ea typeface="Cabin"/>
                <a:cs typeface="Cabin"/>
                <a:sym typeface="Cabin"/>
                <a:hlinkClick r:id="rId4"/>
              </a:rPr>
              <a:t>pythonlearn</a:t>
            </a:r>
            <a:r>
              <a:rPr lang="en-US" sz="3200" b="0" i="0" u="sng" strike="noStrike" cap="none" baseline="0">
                <a:solidFill>
                  <a:srgbClr val="FFFF00"/>
                </a:solidFill>
                <a:latin typeface="Cabin"/>
                <a:ea typeface="Cabin"/>
                <a:cs typeface="Cabin"/>
                <a:sym typeface="Cabin"/>
                <a:hlinkClick r:id="rId4"/>
              </a:rPr>
              <a:t>.com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7600" b="0" i="0" u="none" strike="noStrike" cap="none" baseline="0">
                <a:solidFill>
                  <a:srgbClr val="FFFF00"/>
                </a:solidFill>
                <a:latin typeface="Cabin"/>
                <a:ea typeface="Cabin"/>
                <a:cs typeface="Cabin"/>
                <a:sym typeface="Cabin"/>
              </a:rPr>
              <a:t>Database Administrator (dba)</a:t>
            </a:r>
          </a:p>
        </p:txBody>
      </p:sp>
      <p:sp>
        <p:nvSpPr>
          <p:cNvPr id="227" name="Shape 227"/>
          <p:cNvSpPr txBox="1"/>
          <p:nvPr/>
        </p:nvSpPr>
        <p:spPr>
          <a:xfrm>
            <a:off x="3124200" y="8216900"/>
            <a:ext cx="109460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sng" strike="noStrike" cap="none" baseline="0">
                <a:solidFill>
                  <a:srgbClr val="FFFF00"/>
                </a:solidFill>
                <a:latin typeface="Cabin"/>
                <a:ea typeface="Cabin"/>
                <a:cs typeface="Cabin"/>
                <a:sym typeface="Cabin"/>
                <a:hlinkClick r:id="rId3"/>
              </a:rPr>
              <a:t>http://en.wikipedia.org/wiki/Database_administrator</a:t>
            </a:r>
          </a:p>
        </p:txBody>
      </p:sp>
      <p:sp>
        <p:nvSpPr>
          <p:cNvPr id="228" name="Shape 228"/>
          <p:cNvSpPr txBox="1"/>
          <p:nvPr/>
        </p:nvSpPr>
        <p:spPr>
          <a:xfrm>
            <a:off x="1513700" y="2489200"/>
            <a:ext cx="13117800" cy="49148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600" b="0" i="0" u="none" strike="noStrike" cap="none" baseline="0">
                <a:solidFill>
                  <a:srgbClr val="00FF00"/>
                </a:solidFill>
                <a:latin typeface="Cabin"/>
                <a:ea typeface="Cabin"/>
                <a:cs typeface="Cabin"/>
                <a:sym typeface="Cabin"/>
              </a:rPr>
              <a:t>A database administrator (DBA) is a person responsible for the design, implementation, maintenance, and repair of an organization</a:t>
            </a:r>
            <a:r>
              <a:rPr lang="en-US" sz="3600">
                <a:solidFill>
                  <a:srgbClr val="00FF00"/>
                </a:solidFill>
                <a:latin typeface="Cabin"/>
                <a:ea typeface="Cabin"/>
                <a:cs typeface="Cabin"/>
                <a:sym typeface="Cabin"/>
              </a:rPr>
              <a:t>’</a:t>
            </a:r>
            <a:r>
              <a:rPr lang="en-US" sz="3600" b="0" i="0" u="none" strike="noStrike" cap="none" baseline="0">
                <a:solidFill>
                  <a:srgbClr val="00FF00"/>
                </a:solidFill>
                <a:latin typeface="Cabin"/>
                <a:ea typeface="Cabin"/>
                <a:cs typeface="Cabin"/>
                <a:sym typeface="Cabin"/>
              </a:rPr>
              <a:t>s database. The role includes the development and design of database strategies, monitoring and improving database performance and capacity, and planning for future expansion requirements. They may also plan, </a:t>
            </a:r>
            <a:r>
              <a:rPr lang="en-US" sz="3600">
                <a:solidFill>
                  <a:srgbClr val="00FF00"/>
                </a:solidFill>
                <a:latin typeface="Cabin"/>
                <a:ea typeface="Cabin"/>
                <a:cs typeface="Cabin"/>
                <a:sym typeface="Cabin"/>
              </a:rPr>
              <a:t>coordinate</a:t>
            </a:r>
            <a:r>
              <a:rPr lang="en-US" sz="3600" b="0" i="0" u="none" strike="noStrike" cap="none" baseline="0">
                <a:solidFill>
                  <a:srgbClr val="00FF00"/>
                </a:solidFill>
                <a:latin typeface="Cabin"/>
                <a:ea typeface="Cabin"/>
                <a:cs typeface="Cabin"/>
                <a:sym typeface="Cabin"/>
              </a:rPr>
              <a:t>, and implement security measures to safeguard the database.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7600" b="0" i="0" u="none" strike="noStrike" cap="none" baseline="0" dirty="0" smtClean="0">
                <a:solidFill>
                  <a:srgbClr val="FF7F00"/>
                </a:solidFill>
                <a:latin typeface="Cabin"/>
                <a:ea typeface="Cabin"/>
                <a:cs typeface="Cabin"/>
                <a:sym typeface="Cabin"/>
              </a:rPr>
              <a:t>Data Analysis</a:t>
            </a:r>
            <a:r>
              <a:rPr lang="en-US" sz="7600" b="0" i="0" u="none" strike="noStrike" cap="none" dirty="0" smtClean="0">
                <a:solidFill>
                  <a:srgbClr val="FF7F00"/>
                </a:solidFill>
                <a:latin typeface="Cabin"/>
                <a:ea typeface="Cabin"/>
                <a:cs typeface="Cabin"/>
                <a:sym typeface="Cabin"/>
              </a:rPr>
              <a:t> </a:t>
            </a:r>
            <a:r>
              <a:rPr lang="en-US" sz="7600" b="0" i="0" u="none" strike="noStrike" cap="none" baseline="0" dirty="0" smtClean="0">
                <a:solidFill>
                  <a:srgbClr val="FF7F00"/>
                </a:solidFill>
                <a:latin typeface="Cabin"/>
                <a:ea typeface="Cabin"/>
                <a:cs typeface="Cabin"/>
                <a:sym typeface="Cabin"/>
              </a:rPr>
              <a:t>Structure</a:t>
            </a:r>
            <a:endParaRPr lang="en-US" sz="7600" b="0" i="0" u="none" strike="noStrike" cap="none" baseline="0" dirty="0">
              <a:solidFill>
                <a:srgbClr val="FF7F00"/>
              </a:solidFill>
              <a:latin typeface="Cabin"/>
              <a:ea typeface="Cabin"/>
              <a:cs typeface="Cabin"/>
              <a:sym typeface="Cabin"/>
            </a:endParaRPr>
          </a:p>
        </p:txBody>
      </p:sp>
      <p:sp>
        <p:nvSpPr>
          <p:cNvPr id="210" name="Shape 210"/>
          <p:cNvSpPr txBox="1"/>
          <p:nvPr/>
        </p:nvSpPr>
        <p:spPr>
          <a:xfrm>
            <a:off x="11214100" y="2733428"/>
            <a:ext cx="3898800" cy="2197200"/>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dirty="0">
                <a:solidFill>
                  <a:schemeClr val="lt1"/>
                </a:solidFill>
                <a:latin typeface="Cabin"/>
                <a:ea typeface="Cabin"/>
                <a:cs typeface="Cabin"/>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dirty="0" smtClean="0">
                <a:solidFill>
                  <a:schemeClr val="lt1"/>
                </a:solidFill>
                <a:latin typeface="Cabin"/>
                <a:ea typeface="Cabin"/>
                <a:cs typeface="Cabin"/>
                <a:sym typeface="Cabin"/>
              </a:rPr>
              <a:t>File</a:t>
            </a:r>
            <a:endParaRPr lang="en-US" sz="4500" b="0" i="0" u="none" strike="noStrike" cap="none" baseline="0" dirty="0">
              <a:solidFill>
                <a:schemeClr val="lt1"/>
              </a:solidFill>
              <a:latin typeface="Cabin"/>
              <a:ea typeface="Cabin"/>
              <a:cs typeface="Cabin"/>
              <a:sym typeface="Cabin"/>
            </a:endParaRPr>
          </a:p>
        </p:txBody>
      </p:sp>
      <p:sp>
        <p:nvSpPr>
          <p:cNvPr id="211" name="Shape 211"/>
          <p:cNvSpPr txBox="1"/>
          <p:nvPr/>
        </p:nvSpPr>
        <p:spPr>
          <a:xfrm>
            <a:off x="5694585" y="2733428"/>
            <a:ext cx="3898800" cy="2197200"/>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dirty="0" smtClean="0">
                <a:solidFill>
                  <a:schemeClr val="lt1"/>
                </a:solidFill>
                <a:latin typeface="Cabin"/>
                <a:ea typeface="Cabin"/>
                <a:cs typeface="Cabin"/>
                <a:sym typeface="Cabin"/>
              </a:rPr>
              <a:t>Python</a:t>
            </a:r>
          </a:p>
          <a:p>
            <a:pPr marL="0" marR="0" lvl="0" indent="0" algn="ctr" rtl="0">
              <a:lnSpc>
                <a:spcPct val="100000"/>
              </a:lnSpc>
              <a:spcBef>
                <a:spcPts val="0"/>
              </a:spcBef>
              <a:spcAft>
                <a:spcPts val="0"/>
              </a:spcAft>
              <a:buClr>
                <a:schemeClr val="lt1"/>
              </a:buClr>
              <a:buSzPct val="25000"/>
              <a:buFont typeface="Cabin"/>
              <a:buNone/>
            </a:pPr>
            <a:r>
              <a:rPr lang="en-US" sz="4500" dirty="0" smtClean="0">
                <a:solidFill>
                  <a:schemeClr val="lt1"/>
                </a:solidFill>
                <a:latin typeface="Cabin"/>
                <a:ea typeface="Cabin"/>
                <a:cs typeface="Cabin"/>
                <a:sym typeface="Cabin"/>
              </a:rPr>
              <a:t>Programs</a:t>
            </a:r>
            <a:endParaRPr lang="en-US" sz="4500" b="0" i="0" u="none" strike="noStrike" cap="none" baseline="0" dirty="0">
              <a:solidFill>
                <a:schemeClr val="lt1"/>
              </a:solidFill>
              <a:latin typeface="Cabin"/>
              <a:ea typeface="Cabin"/>
              <a:cs typeface="Cabin"/>
              <a:sym typeface="Cabin"/>
            </a:endParaRPr>
          </a:p>
        </p:txBody>
      </p:sp>
      <p:sp>
        <p:nvSpPr>
          <p:cNvPr id="214" name="Shape 214"/>
          <p:cNvSpPr txBox="1"/>
          <p:nvPr/>
        </p:nvSpPr>
        <p:spPr>
          <a:xfrm>
            <a:off x="6469306" y="6951792"/>
            <a:ext cx="2171700" cy="11555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dirty="0" smtClean="0">
                <a:solidFill>
                  <a:schemeClr val="lt1"/>
                </a:solidFill>
                <a:latin typeface="Cabin"/>
                <a:ea typeface="Cabin"/>
                <a:cs typeface="Cabin"/>
                <a:sym typeface="Cabin"/>
              </a:rPr>
              <a:t>You</a:t>
            </a:r>
            <a:endParaRPr lang="en-US" sz="4500" b="0" i="0" u="none" strike="noStrike" cap="none" baseline="0" dirty="0">
              <a:solidFill>
                <a:schemeClr val="lt1"/>
              </a:solidFill>
              <a:latin typeface="Cabin"/>
              <a:ea typeface="Cabin"/>
              <a:cs typeface="Cabin"/>
              <a:sym typeface="Cabin"/>
            </a:endParaRPr>
          </a:p>
        </p:txBody>
      </p:sp>
      <p:sp>
        <p:nvSpPr>
          <p:cNvPr id="215" name="Shape 215"/>
          <p:cNvSpPr txBox="1"/>
          <p:nvPr/>
        </p:nvSpPr>
        <p:spPr>
          <a:xfrm>
            <a:off x="11214100" y="6138992"/>
            <a:ext cx="3898800" cy="2197200"/>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dirty="0" smtClean="0">
                <a:solidFill>
                  <a:schemeClr val="lt1"/>
                </a:solidFill>
                <a:latin typeface="Cabin"/>
                <a:ea typeface="Cabin"/>
                <a:cs typeface="Cabin"/>
                <a:sym typeface="Cabin"/>
              </a:rPr>
              <a:t>SQLite</a:t>
            </a:r>
          </a:p>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dirty="0" smtClean="0">
                <a:solidFill>
                  <a:schemeClr val="lt1"/>
                </a:solidFill>
                <a:latin typeface="Cabin"/>
                <a:ea typeface="Cabin"/>
                <a:cs typeface="Cabin"/>
                <a:sym typeface="Cabin"/>
              </a:rPr>
              <a:t>Browser</a:t>
            </a:r>
            <a:endParaRPr lang="en-US" sz="4500" b="0" i="0" u="none" strike="noStrike" cap="none" baseline="0" dirty="0">
              <a:solidFill>
                <a:schemeClr val="lt1"/>
              </a:solidFill>
              <a:latin typeface="Cabin"/>
              <a:ea typeface="Cabin"/>
              <a:cs typeface="Cabin"/>
              <a:sym typeface="Cabin"/>
            </a:endParaRPr>
          </a:p>
        </p:txBody>
      </p:sp>
      <p:sp>
        <p:nvSpPr>
          <p:cNvPr id="216" name="Shape 216"/>
          <p:cNvSpPr/>
          <p:nvPr/>
        </p:nvSpPr>
        <p:spPr>
          <a:xfrm>
            <a:off x="9593385" y="3025528"/>
            <a:ext cx="1519139" cy="1498500"/>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2600" b="0" i="0" u="none" strike="noStrike" cap="none" baseline="0">
                <a:solidFill>
                  <a:schemeClr val="lt1"/>
                </a:solidFill>
                <a:latin typeface="Cabin"/>
                <a:ea typeface="Cabin"/>
                <a:cs typeface="Cabin"/>
                <a:sym typeface="Cabin"/>
              </a:rPr>
              <a:t>SQL</a:t>
            </a:r>
          </a:p>
        </p:txBody>
      </p:sp>
      <p:sp>
        <p:nvSpPr>
          <p:cNvPr id="217" name="Shape 217"/>
          <p:cNvSpPr/>
          <p:nvPr/>
        </p:nvSpPr>
        <p:spPr>
          <a:xfrm rot="5400000">
            <a:off x="12617448" y="4504979"/>
            <a:ext cx="1104801" cy="2006700"/>
          </a:xfrm>
          <a:prstGeom prst="leftRightArrow">
            <a:avLst>
              <a:gd name="adj1" fmla="val 60467"/>
              <a:gd name="adj2" fmla="val 19531"/>
            </a:avLst>
          </a:prstGeom>
          <a:blipFill rotWithShape="0">
            <a:blip r:embed="rId3">
              <a:alphaModFix/>
            </a:blip>
            <a:stretch>
              <a:fillRect l="1" t="-2" r="1" b="-2"/>
            </a:stretch>
          </a:blipFill>
          <a:ln>
            <a:noFill/>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218" name="Shape 218"/>
          <p:cNvSpPr txBox="1"/>
          <p:nvPr/>
        </p:nvSpPr>
        <p:spPr>
          <a:xfrm>
            <a:off x="12698411" y="5189151"/>
            <a:ext cx="9239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3600" b="0" i="0" u="none" strike="noStrike" cap="none" baseline="0" dirty="0">
                <a:solidFill>
                  <a:schemeClr val="lt1"/>
                </a:solidFill>
                <a:latin typeface="Cabin"/>
                <a:ea typeface="Cabin"/>
                <a:cs typeface="Cabin"/>
                <a:sym typeface="Cabin"/>
              </a:rPr>
              <a:t>SQL</a:t>
            </a:r>
          </a:p>
        </p:txBody>
      </p:sp>
      <p:cxnSp>
        <p:nvCxnSpPr>
          <p:cNvPr id="219" name="Shape 219"/>
          <p:cNvCxnSpPr/>
          <p:nvPr/>
        </p:nvCxnSpPr>
        <p:spPr>
          <a:xfrm flipV="1">
            <a:off x="7555156" y="4955928"/>
            <a:ext cx="0" cy="1995864"/>
          </a:xfrm>
          <a:prstGeom prst="straightConnector1">
            <a:avLst/>
          </a:prstGeom>
          <a:noFill/>
          <a:ln w="63500" cap="rnd" cmpd="sng">
            <a:solidFill>
              <a:schemeClr val="lt1"/>
            </a:solidFill>
            <a:prstDash val="solid"/>
            <a:miter/>
            <a:headEnd type="stealth" w="med" len="med"/>
            <a:tailEnd type="stealth" w="med" len="med"/>
          </a:ln>
        </p:spPr>
      </p:cxnSp>
      <p:cxnSp>
        <p:nvCxnSpPr>
          <p:cNvPr id="221" name="Shape 221"/>
          <p:cNvCxnSpPr/>
          <p:nvPr/>
        </p:nvCxnSpPr>
        <p:spPr>
          <a:xfrm flipH="1">
            <a:off x="8641006" y="7408992"/>
            <a:ext cx="2461969" cy="0"/>
          </a:xfrm>
          <a:prstGeom prst="straightConnector1">
            <a:avLst/>
          </a:prstGeom>
          <a:noFill/>
          <a:ln w="63500" cap="rnd" cmpd="sng">
            <a:solidFill>
              <a:schemeClr val="lt1"/>
            </a:solidFill>
            <a:prstDash val="solid"/>
            <a:miter/>
            <a:headEnd type="stealth" w="med" len="med"/>
            <a:tailEnd type="stealth" w="med" len="med"/>
          </a:ln>
        </p:spPr>
      </p:cxnSp>
      <p:sp>
        <p:nvSpPr>
          <p:cNvPr id="5" name="Can 4"/>
          <p:cNvSpPr/>
          <p:nvPr/>
        </p:nvSpPr>
        <p:spPr>
          <a:xfrm>
            <a:off x="2540000" y="2272319"/>
            <a:ext cx="1602154" cy="1506418"/>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2"/>
                </a:solidFill>
              </a:rPr>
              <a:t>Input</a:t>
            </a:r>
          </a:p>
          <a:p>
            <a:pPr algn="ctr"/>
            <a:r>
              <a:rPr lang="en-US" sz="3200" dirty="0" smtClean="0">
                <a:solidFill>
                  <a:schemeClr val="bg2"/>
                </a:solidFill>
              </a:rPr>
              <a:t>Files</a:t>
            </a:r>
          </a:p>
        </p:txBody>
      </p:sp>
      <p:sp>
        <p:nvSpPr>
          <p:cNvPr id="19" name="Can 18"/>
          <p:cNvSpPr/>
          <p:nvPr/>
        </p:nvSpPr>
        <p:spPr>
          <a:xfrm>
            <a:off x="3907692" y="5445374"/>
            <a:ext cx="1602154" cy="1506418"/>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bg2"/>
                </a:solidFill>
              </a:rPr>
              <a:t>Output</a:t>
            </a:r>
          </a:p>
          <a:p>
            <a:pPr algn="ctr"/>
            <a:r>
              <a:rPr lang="en-US" sz="3200" dirty="0" smtClean="0">
                <a:solidFill>
                  <a:schemeClr val="bg2"/>
                </a:solidFill>
              </a:rPr>
              <a:t>Files</a:t>
            </a:r>
          </a:p>
        </p:txBody>
      </p:sp>
      <p:sp>
        <p:nvSpPr>
          <p:cNvPr id="20" name="Shape 214"/>
          <p:cNvSpPr txBox="1"/>
          <p:nvPr/>
        </p:nvSpPr>
        <p:spPr>
          <a:xfrm>
            <a:off x="545244" y="4838818"/>
            <a:ext cx="2171700" cy="1155599"/>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dirty="0" smtClean="0">
                <a:solidFill>
                  <a:schemeClr val="lt1"/>
                </a:solidFill>
                <a:latin typeface="Cabin"/>
                <a:ea typeface="Cabin"/>
                <a:cs typeface="Cabin"/>
                <a:sym typeface="Cabin"/>
              </a:rPr>
              <a:t>R</a:t>
            </a:r>
            <a:endParaRPr lang="en-US" sz="4500" b="0" i="0" u="none" strike="noStrike" cap="none" baseline="0" dirty="0">
              <a:solidFill>
                <a:schemeClr val="lt1"/>
              </a:solidFill>
              <a:latin typeface="Cabin"/>
              <a:ea typeface="Cabin"/>
              <a:cs typeface="Cabin"/>
              <a:sym typeface="Cabin"/>
            </a:endParaRPr>
          </a:p>
        </p:txBody>
      </p:sp>
      <p:sp>
        <p:nvSpPr>
          <p:cNvPr id="21" name="Shape 214"/>
          <p:cNvSpPr txBox="1"/>
          <p:nvPr/>
        </p:nvSpPr>
        <p:spPr>
          <a:xfrm>
            <a:off x="545244" y="6314401"/>
            <a:ext cx="2171700" cy="1155599"/>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dirty="0" smtClean="0">
                <a:solidFill>
                  <a:schemeClr val="lt1"/>
                </a:solidFill>
                <a:latin typeface="Cabin"/>
                <a:ea typeface="Cabin"/>
                <a:cs typeface="Cabin"/>
                <a:sym typeface="Cabin"/>
              </a:rPr>
              <a:t>Excel</a:t>
            </a:r>
            <a:endParaRPr lang="en-US" sz="4500" b="0" i="0" u="none" strike="noStrike" cap="none" baseline="0" dirty="0">
              <a:solidFill>
                <a:schemeClr val="lt1"/>
              </a:solidFill>
              <a:latin typeface="Cabin"/>
              <a:ea typeface="Cabin"/>
              <a:cs typeface="Cabin"/>
              <a:sym typeface="Cabin"/>
            </a:endParaRPr>
          </a:p>
        </p:txBody>
      </p:sp>
      <p:sp>
        <p:nvSpPr>
          <p:cNvPr id="22" name="Shape 214"/>
          <p:cNvSpPr txBox="1"/>
          <p:nvPr/>
        </p:nvSpPr>
        <p:spPr>
          <a:xfrm>
            <a:off x="545244" y="7758392"/>
            <a:ext cx="2171700" cy="1155599"/>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dirty="0" smtClean="0">
                <a:solidFill>
                  <a:schemeClr val="lt1"/>
                </a:solidFill>
                <a:latin typeface="Cabin"/>
                <a:ea typeface="Cabin"/>
                <a:cs typeface="Cabin"/>
                <a:sym typeface="Cabin"/>
              </a:rPr>
              <a:t>D3.js</a:t>
            </a:r>
            <a:endParaRPr lang="en-US" sz="4500" b="0" i="0" u="none" strike="noStrike" cap="none" baseline="0" dirty="0">
              <a:solidFill>
                <a:schemeClr val="lt1"/>
              </a:solidFill>
              <a:latin typeface="Cabin"/>
              <a:ea typeface="Cabin"/>
              <a:cs typeface="Cabin"/>
              <a:sym typeface="Cabin"/>
            </a:endParaRPr>
          </a:p>
        </p:txBody>
      </p:sp>
      <p:cxnSp>
        <p:nvCxnSpPr>
          <p:cNvPr id="23" name="Shape 219"/>
          <p:cNvCxnSpPr>
            <a:stCxn id="211" idx="1"/>
            <a:endCxn id="19" idx="1"/>
          </p:cNvCxnSpPr>
          <p:nvPr/>
        </p:nvCxnSpPr>
        <p:spPr>
          <a:xfrm flipH="1">
            <a:off x="4708769" y="3832028"/>
            <a:ext cx="985816" cy="1613346"/>
          </a:xfrm>
          <a:prstGeom prst="straightConnector1">
            <a:avLst/>
          </a:prstGeom>
          <a:noFill/>
          <a:ln w="63500" cap="rnd" cmpd="sng">
            <a:solidFill>
              <a:schemeClr val="lt1"/>
            </a:solidFill>
            <a:prstDash val="solid"/>
            <a:miter/>
            <a:headEnd type="none" w="med" len="med"/>
            <a:tailEnd type="arrow" w="med" len="med"/>
          </a:ln>
        </p:spPr>
      </p:cxnSp>
      <p:cxnSp>
        <p:nvCxnSpPr>
          <p:cNvPr id="27" name="Shape 219"/>
          <p:cNvCxnSpPr>
            <a:stCxn id="5" idx="4"/>
            <a:endCxn id="211" idx="1"/>
          </p:cNvCxnSpPr>
          <p:nvPr/>
        </p:nvCxnSpPr>
        <p:spPr>
          <a:xfrm>
            <a:off x="4142154" y="3025528"/>
            <a:ext cx="1552431" cy="806500"/>
          </a:xfrm>
          <a:prstGeom prst="straightConnector1">
            <a:avLst/>
          </a:prstGeom>
          <a:noFill/>
          <a:ln w="63500" cap="rnd" cmpd="sng">
            <a:solidFill>
              <a:schemeClr val="lt1"/>
            </a:solidFill>
            <a:prstDash val="solid"/>
            <a:miter/>
            <a:headEnd type="none" w="med" len="med"/>
            <a:tailEnd type="arrow" w="med" len="med"/>
          </a:ln>
        </p:spPr>
      </p:cxnSp>
      <p:cxnSp>
        <p:nvCxnSpPr>
          <p:cNvPr id="30" name="Shape 219"/>
          <p:cNvCxnSpPr>
            <a:stCxn id="19" idx="2"/>
            <a:endCxn id="20" idx="3"/>
          </p:cNvCxnSpPr>
          <p:nvPr/>
        </p:nvCxnSpPr>
        <p:spPr>
          <a:xfrm flipH="1" flipV="1">
            <a:off x="2716944" y="5416618"/>
            <a:ext cx="1190748" cy="781965"/>
          </a:xfrm>
          <a:prstGeom prst="straightConnector1">
            <a:avLst/>
          </a:prstGeom>
          <a:noFill/>
          <a:ln w="63500" cap="rnd" cmpd="sng">
            <a:solidFill>
              <a:schemeClr val="lt1"/>
            </a:solidFill>
            <a:prstDash val="solid"/>
            <a:miter/>
            <a:headEnd type="none" w="med" len="med"/>
            <a:tailEnd type="arrow" w="med" len="med"/>
          </a:ln>
        </p:spPr>
      </p:cxnSp>
      <p:cxnSp>
        <p:nvCxnSpPr>
          <p:cNvPr id="33" name="Shape 219"/>
          <p:cNvCxnSpPr>
            <a:stCxn id="19" idx="2"/>
            <a:endCxn id="21" idx="3"/>
          </p:cNvCxnSpPr>
          <p:nvPr/>
        </p:nvCxnSpPr>
        <p:spPr>
          <a:xfrm flipH="1">
            <a:off x="2716944" y="6198583"/>
            <a:ext cx="1190748" cy="693618"/>
          </a:xfrm>
          <a:prstGeom prst="straightConnector1">
            <a:avLst/>
          </a:prstGeom>
          <a:noFill/>
          <a:ln w="63500" cap="rnd" cmpd="sng">
            <a:solidFill>
              <a:schemeClr val="lt1"/>
            </a:solidFill>
            <a:prstDash val="solid"/>
            <a:miter/>
            <a:headEnd type="none" w="med" len="med"/>
            <a:tailEnd type="arrow" w="med" len="med"/>
          </a:ln>
        </p:spPr>
      </p:cxnSp>
      <p:cxnSp>
        <p:nvCxnSpPr>
          <p:cNvPr id="40" name="Shape 219"/>
          <p:cNvCxnSpPr>
            <a:stCxn id="19" idx="2"/>
            <a:endCxn id="22" idx="3"/>
          </p:cNvCxnSpPr>
          <p:nvPr/>
        </p:nvCxnSpPr>
        <p:spPr>
          <a:xfrm flipH="1">
            <a:off x="2716944" y="6198583"/>
            <a:ext cx="1190748" cy="2137609"/>
          </a:xfrm>
          <a:prstGeom prst="straightConnector1">
            <a:avLst/>
          </a:prstGeom>
          <a:noFill/>
          <a:ln w="63500" cap="rnd" cmpd="sng">
            <a:solidFill>
              <a:schemeClr val="lt1"/>
            </a:solidFill>
            <a:prstDash val="solid"/>
            <a:miter/>
            <a:headEnd type="none" w="med" len="med"/>
            <a:tailEnd type="arrow" w="med" len="med"/>
          </a:ln>
        </p:spPr>
      </p:cxnSp>
    </p:spTree>
    <p:extLst>
      <p:ext uri="{BB962C8B-B14F-4D97-AF65-F5344CB8AC3E}">
        <p14:creationId xmlns:p14="http://schemas.microsoft.com/office/powerpoint/2010/main" val="14717076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Database Model</a:t>
            </a:r>
          </a:p>
        </p:txBody>
      </p:sp>
      <p:sp>
        <p:nvSpPr>
          <p:cNvPr id="234" name="Shape 234"/>
          <p:cNvSpPr txBox="1"/>
          <p:nvPr/>
        </p:nvSpPr>
        <p:spPr>
          <a:xfrm>
            <a:off x="4182000" y="8192850"/>
            <a:ext cx="9114900"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sng" strike="noStrike" cap="none" baseline="0">
                <a:solidFill>
                  <a:srgbClr val="FFFF00"/>
                </a:solidFill>
                <a:latin typeface="Cabin"/>
                <a:ea typeface="Cabin"/>
                <a:cs typeface="Cabin"/>
                <a:sym typeface="Cabin"/>
                <a:hlinkClick r:id="rId3"/>
              </a:rPr>
              <a:t>http://en.wikipedia.org/wiki/Database_model</a:t>
            </a:r>
          </a:p>
        </p:txBody>
      </p:sp>
      <p:sp>
        <p:nvSpPr>
          <p:cNvPr id="235" name="Shape 235"/>
          <p:cNvSpPr txBox="1"/>
          <p:nvPr/>
        </p:nvSpPr>
        <p:spPr>
          <a:xfrm>
            <a:off x="2282825" y="2647950"/>
            <a:ext cx="11671199" cy="45464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800" b="0" i="0" u="none" strike="noStrike" cap="none" baseline="0">
                <a:solidFill>
                  <a:schemeClr val="lt1"/>
                </a:solidFill>
                <a:latin typeface="Cabin"/>
                <a:ea typeface="Cabin"/>
                <a:cs typeface="Cabin"/>
                <a:sym typeface="Cabin"/>
              </a:rPr>
              <a:t>A </a:t>
            </a:r>
            <a:r>
              <a:rPr lang="en-US" sz="3800" b="0" i="0" u="none" strike="noStrike" cap="none" baseline="0">
                <a:solidFill>
                  <a:srgbClr val="00FF00"/>
                </a:solidFill>
                <a:latin typeface="Cabin"/>
                <a:ea typeface="Cabin"/>
                <a:cs typeface="Cabin"/>
                <a:sym typeface="Cabin"/>
              </a:rPr>
              <a:t>database model</a:t>
            </a:r>
            <a:r>
              <a:rPr lang="en-US" sz="3800" b="0" i="0" u="none" strike="noStrike" cap="none" baseline="0">
                <a:solidFill>
                  <a:schemeClr val="lt1"/>
                </a:solidFill>
                <a:latin typeface="Cabin"/>
                <a:ea typeface="Cabin"/>
                <a:cs typeface="Cabin"/>
                <a:sym typeface="Cabin"/>
              </a:rPr>
              <a:t> or </a:t>
            </a:r>
            <a:r>
              <a:rPr lang="en-US" sz="3800" b="0" i="0" u="none" strike="noStrike" cap="none" baseline="0">
                <a:solidFill>
                  <a:srgbClr val="00FF00"/>
                </a:solidFill>
                <a:latin typeface="Cabin"/>
                <a:ea typeface="Cabin"/>
                <a:cs typeface="Cabin"/>
                <a:sym typeface="Cabin"/>
              </a:rPr>
              <a:t>database schema</a:t>
            </a:r>
            <a:r>
              <a:rPr lang="en-US" sz="3800" b="0" i="0" u="none" strike="noStrike" cap="none" baseline="0">
                <a:solidFill>
                  <a:schemeClr val="lt1"/>
                </a:solidFill>
                <a:latin typeface="Cabin"/>
                <a:ea typeface="Cabin"/>
                <a:cs typeface="Cabin"/>
                <a:sym typeface="Cabin"/>
              </a:rPr>
              <a:t> is the </a:t>
            </a:r>
            <a:r>
              <a:rPr lang="en-US" sz="3800" b="0" i="0" u="none" strike="noStrike" cap="none" baseline="0">
                <a:solidFill>
                  <a:srgbClr val="FF00FF"/>
                </a:solidFill>
                <a:latin typeface="Cabin"/>
                <a:ea typeface="Cabin"/>
                <a:cs typeface="Cabin"/>
                <a:sym typeface="Cabin"/>
              </a:rPr>
              <a:t>structure or format of a database</a:t>
            </a:r>
            <a:r>
              <a:rPr lang="en-US" sz="3800" b="0" i="0" u="none" strike="noStrike" cap="none" baseline="0">
                <a:solidFill>
                  <a:schemeClr val="lt1"/>
                </a:solidFill>
                <a:latin typeface="Cabin"/>
                <a:ea typeface="Cabin"/>
                <a:cs typeface="Cabin"/>
                <a:sym typeface="Cabin"/>
              </a:rPr>
              <a:t>, described in a formal language supported by the database management system, In other words, a </a:t>
            </a:r>
            <a:r>
              <a:rPr lang="en-US" sz="3800">
                <a:solidFill>
                  <a:schemeClr val="lt1"/>
                </a:solidFill>
                <a:latin typeface="Cabin"/>
                <a:ea typeface="Cabin"/>
                <a:cs typeface="Cabin"/>
                <a:sym typeface="Cabin"/>
              </a:rPr>
              <a:t>“</a:t>
            </a:r>
            <a:r>
              <a:rPr lang="en-US" sz="3800" b="0" i="0" u="none" strike="noStrike" cap="none" baseline="0">
                <a:solidFill>
                  <a:schemeClr val="lt1"/>
                </a:solidFill>
                <a:latin typeface="Cabin"/>
                <a:ea typeface="Cabin"/>
                <a:cs typeface="Cabin"/>
                <a:sym typeface="Cabin"/>
              </a:rPr>
              <a:t>database model</a:t>
            </a:r>
            <a:r>
              <a:rPr lang="en-US" sz="3800">
                <a:solidFill>
                  <a:schemeClr val="lt1"/>
                </a:solidFill>
                <a:latin typeface="Cabin"/>
                <a:ea typeface="Cabin"/>
                <a:cs typeface="Cabin"/>
                <a:sym typeface="Cabin"/>
              </a:rPr>
              <a:t>”</a:t>
            </a:r>
            <a:r>
              <a:rPr lang="en-US" sz="3800" b="0" i="0" u="none" strike="noStrike" cap="none" baseline="0">
                <a:solidFill>
                  <a:schemeClr val="lt1"/>
                </a:solidFill>
                <a:latin typeface="Cabin"/>
                <a:ea typeface="Cabin"/>
                <a:cs typeface="Cabin"/>
                <a:sym typeface="Cabin"/>
              </a:rPr>
              <a:t> is the application of a data model when used in conjunction with a database management system.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Common Database Systems</a:t>
            </a:r>
          </a:p>
        </p:txBody>
      </p:sp>
      <p:sp>
        <p:nvSpPr>
          <p:cNvPr id="248" name="Shape 248"/>
          <p:cNvSpPr txBox="1">
            <a:spLocks noGrp="1"/>
          </p:cNvSpPr>
          <p:nvPr>
            <p:ph type="body" idx="1"/>
          </p:nvPr>
        </p:nvSpPr>
        <p:spPr>
          <a:xfrm>
            <a:off x="1155700" y="2603500"/>
            <a:ext cx="13931900"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Three Major Database Management Systems in wide use</a:t>
            </a:r>
          </a:p>
          <a:p>
            <a:pPr marL="914400" marR="0" lvl="1"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rgbClr val="00FF00"/>
                </a:solidFill>
                <a:latin typeface="Cabin"/>
                <a:ea typeface="Cabin"/>
                <a:cs typeface="Cabin"/>
                <a:sym typeface="Cabin"/>
              </a:rPr>
              <a:t>Oracle</a:t>
            </a:r>
            <a:r>
              <a:rPr lang="en-US" sz="3600" b="0" i="0" u="none" strike="noStrike" cap="none" baseline="0">
                <a:solidFill>
                  <a:schemeClr val="lt1"/>
                </a:solidFill>
                <a:latin typeface="Cabin"/>
                <a:ea typeface="Cabin"/>
                <a:cs typeface="Cabin"/>
                <a:sym typeface="Cabin"/>
              </a:rPr>
              <a:t> - Large, commercial, enterprise-scale, very very tweakable</a:t>
            </a:r>
          </a:p>
          <a:p>
            <a:pPr marL="914400" marR="0" lvl="1"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rgbClr val="00FF00"/>
                </a:solidFill>
                <a:latin typeface="Cabin"/>
                <a:ea typeface="Cabin"/>
                <a:cs typeface="Cabin"/>
                <a:sym typeface="Cabin"/>
              </a:rPr>
              <a:t>MySql</a:t>
            </a:r>
            <a:r>
              <a:rPr lang="en-US" sz="3600" b="0" i="0" u="none" strike="noStrike" cap="none" baseline="0">
                <a:solidFill>
                  <a:schemeClr val="lt1"/>
                </a:solidFill>
                <a:latin typeface="Cabin"/>
                <a:ea typeface="Cabin"/>
                <a:cs typeface="Cabin"/>
                <a:sym typeface="Cabin"/>
              </a:rPr>
              <a:t> - Simpler but very fast and scalable - commercial open source</a:t>
            </a:r>
          </a:p>
          <a:p>
            <a:pPr marL="914400" marR="0" lvl="1"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rgbClr val="00FF00"/>
                </a:solidFill>
                <a:latin typeface="Cabin"/>
                <a:ea typeface="Cabin"/>
                <a:cs typeface="Cabin"/>
                <a:sym typeface="Cabin"/>
              </a:rPr>
              <a:t>SqlServer</a:t>
            </a:r>
            <a:r>
              <a:rPr lang="en-US" sz="3600" b="0" i="0" u="none" strike="noStrike" cap="none" baseline="0">
                <a:solidFill>
                  <a:schemeClr val="lt1"/>
                </a:solidFill>
                <a:latin typeface="Cabin"/>
                <a:ea typeface="Cabin"/>
                <a:cs typeface="Cabin"/>
                <a:sym typeface="Cabin"/>
              </a:rPr>
              <a:t> - Very nice - from Microsoft (also Access)</a:t>
            </a:r>
          </a:p>
          <a:p>
            <a:pPr marL="457200" marR="0" lvl="0"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Many other smaller projects, free and open source</a:t>
            </a:r>
          </a:p>
          <a:p>
            <a:pPr marL="914400" marR="0" lvl="1"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HSQL, </a:t>
            </a:r>
            <a:r>
              <a:rPr lang="en-US" sz="3600" b="0" i="0" u="none" strike="noStrike" cap="none" baseline="0">
                <a:solidFill>
                  <a:srgbClr val="00FF00"/>
                </a:solidFill>
                <a:latin typeface="Cabin"/>
                <a:ea typeface="Cabin"/>
                <a:cs typeface="Cabin"/>
                <a:sym typeface="Cabin"/>
              </a:rPr>
              <a:t>SQLite</a:t>
            </a:r>
            <a:r>
              <a:rPr lang="en-US" sz="3600" b="0" i="0" u="none" strike="noStrike" cap="none" baseline="0">
                <a:solidFill>
                  <a:schemeClr val="lt1"/>
                </a:solidFill>
                <a:latin typeface="Cabin"/>
                <a:ea typeface="Cabin"/>
                <a:cs typeface="Cabin"/>
                <a:sym typeface="Cabin"/>
              </a:rPr>
              <a:t>, Postgress, ...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1155700" y="241300"/>
            <a:ext cx="13931900" cy="19811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7600" b="0" i="0" u="none" strike="noStrike" cap="none" baseline="0">
                <a:solidFill>
                  <a:schemeClr val="lt1"/>
                </a:solidFill>
                <a:latin typeface="Cabin"/>
                <a:ea typeface="Cabin"/>
                <a:cs typeface="Cabin"/>
                <a:sym typeface="Cabin"/>
              </a:rPr>
              <a:t>SQLite is in lots of software...</a:t>
            </a:r>
          </a:p>
        </p:txBody>
      </p:sp>
      <p:sp>
        <p:nvSpPr>
          <p:cNvPr id="260" name="Shape 260"/>
          <p:cNvSpPr txBox="1"/>
          <p:nvPr/>
        </p:nvSpPr>
        <p:spPr>
          <a:xfrm>
            <a:off x="4267200" y="8204200"/>
            <a:ext cx="80633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sng" strike="noStrike" cap="none" baseline="0">
                <a:solidFill>
                  <a:srgbClr val="FFFF00"/>
                </a:solidFill>
                <a:latin typeface="Cabin"/>
                <a:ea typeface="Cabin"/>
                <a:cs typeface="Cabin"/>
                <a:sym typeface="Cabin"/>
                <a:hlinkClick r:id="rId3"/>
              </a:rPr>
              <a:t>http://www.sqlite.org/famous.html</a:t>
            </a:r>
          </a:p>
        </p:txBody>
      </p:sp>
      <p:pic>
        <p:nvPicPr>
          <p:cNvPr id="261" name="Shape 261"/>
          <p:cNvPicPr preferRelativeResize="0"/>
          <p:nvPr/>
        </p:nvPicPr>
        <p:blipFill rotWithShape="1">
          <a:blip r:embed="rId4">
            <a:alphaModFix/>
          </a:blip>
          <a:srcRect/>
          <a:stretch/>
        </p:blipFill>
        <p:spPr>
          <a:xfrm>
            <a:off x="12801600" y="4686300"/>
            <a:ext cx="2730500" cy="1219199"/>
          </a:xfrm>
          <a:prstGeom prst="rect">
            <a:avLst/>
          </a:prstGeom>
          <a:noFill/>
          <a:ln>
            <a:noFill/>
          </a:ln>
        </p:spPr>
      </p:pic>
      <p:pic>
        <p:nvPicPr>
          <p:cNvPr id="262" name="Shape 262"/>
          <p:cNvPicPr preferRelativeResize="0"/>
          <p:nvPr/>
        </p:nvPicPr>
        <p:blipFill rotWithShape="1">
          <a:blip r:embed="rId5">
            <a:alphaModFix/>
          </a:blip>
          <a:srcRect/>
          <a:stretch/>
        </p:blipFill>
        <p:spPr>
          <a:xfrm>
            <a:off x="685800" y="7277100"/>
            <a:ext cx="2730500" cy="381000"/>
          </a:xfrm>
          <a:prstGeom prst="rect">
            <a:avLst/>
          </a:prstGeom>
          <a:noFill/>
          <a:ln>
            <a:noFill/>
          </a:ln>
        </p:spPr>
      </p:pic>
      <p:pic>
        <p:nvPicPr>
          <p:cNvPr id="263" name="Shape 263"/>
          <p:cNvPicPr preferRelativeResize="0"/>
          <p:nvPr/>
        </p:nvPicPr>
        <p:blipFill rotWithShape="1">
          <a:blip r:embed="rId6">
            <a:alphaModFix/>
          </a:blip>
          <a:srcRect/>
          <a:stretch/>
        </p:blipFill>
        <p:spPr>
          <a:xfrm>
            <a:off x="3340100" y="2336800"/>
            <a:ext cx="2730500" cy="812799"/>
          </a:xfrm>
          <a:prstGeom prst="rect">
            <a:avLst/>
          </a:prstGeom>
          <a:noFill/>
          <a:ln>
            <a:noFill/>
          </a:ln>
        </p:spPr>
      </p:pic>
      <p:pic>
        <p:nvPicPr>
          <p:cNvPr id="264" name="Shape 264"/>
          <p:cNvPicPr preferRelativeResize="0"/>
          <p:nvPr/>
        </p:nvPicPr>
        <p:blipFill rotWithShape="1">
          <a:blip r:embed="rId7">
            <a:alphaModFix/>
          </a:blip>
          <a:srcRect/>
          <a:stretch/>
        </p:blipFill>
        <p:spPr>
          <a:xfrm>
            <a:off x="8801100" y="6159500"/>
            <a:ext cx="2730500" cy="762000"/>
          </a:xfrm>
          <a:prstGeom prst="rect">
            <a:avLst/>
          </a:prstGeom>
          <a:noFill/>
          <a:ln>
            <a:noFill/>
          </a:ln>
        </p:spPr>
      </p:pic>
      <p:pic>
        <p:nvPicPr>
          <p:cNvPr id="265" name="Shape 265"/>
          <p:cNvPicPr preferRelativeResize="0"/>
          <p:nvPr/>
        </p:nvPicPr>
        <p:blipFill rotWithShape="1">
          <a:blip r:embed="rId8">
            <a:alphaModFix/>
          </a:blip>
          <a:srcRect/>
          <a:stretch/>
        </p:blipFill>
        <p:spPr>
          <a:xfrm>
            <a:off x="406400" y="3644900"/>
            <a:ext cx="2730500" cy="838199"/>
          </a:xfrm>
          <a:prstGeom prst="rect">
            <a:avLst/>
          </a:prstGeom>
          <a:noFill/>
          <a:ln>
            <a:noFill/>
          </a:ln>
        </p:spPr>
      </p:pic>
      <p:pic>
        <p:nvPicPr>
          <p:cNvPr id="266" name="Shape 266"/>
          <p:cNvPicPr preferRelativeResize="0"/>
          <p:nvPr/>
        </p:nvPicPr>
        <p:blipFill rotWithShape="1">
          <a:blip r:embed="rId9">
            <a:alphaModFix/>
          </a:blip>
          <a:srcRect/>
          <a:stretch/>
        </p:blipFill>
        <p:spPr>
          <a:xfrm>
            <a:off x="5562600" y="3492500"/>
            <a:ext cx="2730500" cy="1143000"/>
          </a:xfrm>
          <a:prstGeom prst="rect">
            <a:avLst/>
          </a:prstGeom>
          <a:noFill/>
          <a:ln>
            <a:noFill/>
          </a:ln>
        </p:spPr>
      </p:pic>
      <p:pic>
        <p:nvPicPr>
          <p:cNvPr id="267" name="Shape 267"/>
          <p:cNvPicPr preferRelativeResize="0"/>
          <p:nvPr/>
        </p:nvPicPr>
        <p:blipFill rotWithShape="1">
          <a:blip r:embed="rId10">
            <a:alphaModFix/>
          </a:blip>
          <a:srcRect/>
          <a:stretch/>
        </p:blipFill>
        <p:spPr>
          <a:xfrm>
            <a:off x="1257300" y="4787900"/>
            <a:ext cx="2730500" cy="508000"/>
          </a:xfrm>
          <a:prstGeom prst="rect">
            <a:avLst/>
          </a:prstGeom>
          <a:noFill/>
          <a:ln>
            <a:noFill/>
          </a:ln>
        </p:spPr>
      </p:pic>
      <p:pic>
        <p:nvPicPr>
          <p:cNvPr id="268" name="Shape 268"/>
          <p:cNvPicPr preferRelativeResize="0"/>
          <p:nvPr/>
        </p:nvPicPr>
        <p:blipFill rotWithShape="1">
          <a:blip r:embed="rId11">
            <a:alphaModFix/>
          </a:blip>
          <a:srcRect/>
          <a:stretch/>
        </p:blipFill>
        <p:spPr>
          <a:xfrm>
            <a:off x="7327900" y="2400300"/>
            <a:ext cx="2730500" cy="673099"/>
          </a:xfrm>
          <a:prstGeom prst="rect">
            <a:avLst/>
          </a:prstGeom>
          <a:noFill/>
          <a:ln>
            <a:noFill/>
          </a:ln>
        </p:spPr>
      </p:pic>
      <p:pic>
        <p:nvPicPr>
          <p:cNvPr id="269" name="Shape 269"/>
          <p:cNvPicPr preferRelativeResize="0"/>
          <p:nvPr/>
        </p:nvPicPr>
        <p:blipFill rotWithShape="1">
          <a:blip r:embed="rId12">
            <a:alphaModFix/>
          </a:blip>
          <a:srcRect/>
          <a:stretch/>
        </p:blipFill>
        <p:spPr>
          <a:xfrm>
            <a:off x="5372100" y="5283200"/>
            <a:ext cx="2730500" cy="1130299"/>
          </a:xfrm>
          <a:prstGeom prst="rect">
            <a:avLst/>
          </a:prstGeom>
          <a:noFill/>
          <a:ln>
            <a:noFill/>
          </a:ln>
        </p:spPr>
      </p:pic>
      <p:pic>
        <p:nvPicPr>
          <p:cNvPr id="270" name="Shape 270"/>
          <p:cNvPicPr preferRelativeResize="0"/>
          <p:nvPr/>
        </p:nvPicPr>
        <p:blipFill rotWithShape="1">
          <a:blip r:embed="rId13">
            <a:alphaModFix/>
          </a:blip>
          <a:srcRect/>
          <a:stretch/>
        </p:blipFill>
        <p:spPr>
          <a:xfrm>
            <a:off x="2108200" y="5715000"/>
            <a:ext cx="2730500" cy="952499"/>
          </a:xfrm>
          <a:prstGeom prst="rect">
            <a:avLst/>
          </a:prstGeom>
          <a:noFill/>
          <a:ln>
            <a:noFill/>
          </a:ln>
        </p:spPr>
      </p:pic>
      <p:pic>
        <p:nvPicPr>
          <p:cNvPr id="271" name="Shape 271"/>
          <p:cNvPicPr preferRelativeResize="0"/>
          <p:nvPr/>
        </p:nvPicPr>
        <p:blipFill rotWithShape="1">
          <a:blip r:embed="rId14">
            <a:alphaModFix/>
          </a:blip>
          <a:srcRect/>
          <a:stretch/>
        </p:blipFill>
        <p:spPr>
          <a:xfrm>
            <a:off x="9207500" y="4356100"/>
            <a:ext cx="2730500" cy="965199"/>
          </a:xfrm>
          <a:prstGeom prst="rect">
            <a:avLst/>
          </a:prstGeom>
          <a:noFill/>
          <a:ln>
            <a:noFill/>
          </a:ln>
        </p:spPr>
      </p:pic>
      <p:pic>
        <p:nvPicPr>
          <p:cNvPr id="272" name="Shape 272"/>
          <p:cNvPicPr preferRelativeResize="0"/>
          <p:nvPr/>
        </p:nvPicPr>
        <p:blipFill rotWithShape="1">
          <a:blip r:embed="rId15">
            <a:alphaModFix/>
          </a:blip>
          <a:srcRect/>
          <a:stretch/>
        </p:blipFill>
        <p:spPr>
          <a:xfrm>
            <a:off x="11988800" y="6629400"/>
            <a:ext cx="2730500" cy="698500"/>
          </a:xfrm>
          <a:prstGeom prst="rect">
            <a:avLst/>
          </a:prstGeom>
          <a:noFill/>
          <a:ln>
            <a:noFill/>
          </a:ln>
        </p:spPr>
      </p:pic>
      <p:pic>
        <p:nvPicPr>
          <p:cNvPr id="273" name="Shape 273"/>
          <p:cNvPicPr preferRelativeResize="0"/>
          <p:nvPr/>
        </p:nvPicPr>
        <p:blipFill rotWithShape="1">
          <a:blip r:embed="rId16">
            <a:alphaModFix/>
          </a:blip>
          <a:srcRect/>
          <a:stretch/>
        </p:blipFill>
        <p:spPr>
          <a:xfrm>
            <a:off x="11607800" y="2501900"/>
            <a:ext cx="2730500" cy="1270000"/>
          </a:xfrm>
          <a:prstGeom prst="rect">
            <a:avLst/>
          </a:prstGeom>
          <a:noFill/>
          <a:ln>
            <a:noFill/>
          </a:ln>
        </p:spPr>
      </p:pic>
      <p:pic>
        <p:nvPicPr>
          <p:cNvPr id="274" name="Shape 274"/>
          <p:cNvPicPr preferRelativeResize="0"/>
          <p:nvPr/>
        </p:nvPicPr>
        <p:blipFill rotWithShape="1">
          <a:blip r:embed="rId17">
            <a:alphaModFix/>
          </a:blip>
          <a:srcRect/>
          <a:stretch/>
        </p:blipFill>
        <p:spPr>
          <a:xfrm>
            <a:off x="5372100" y="7099300"/>
            <a:ext cx="2730500" cy="7239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dirty="0">
                <a:solidFill>
                  <a:srgbClr val="00FF00"/>
                </a:solidFill>
                <a:latin typeface="Cabin"/>
                <a:ea typeface="Cabin"/>
                <a:cs typeface="Cabin"/>
                <a:sym typeface="Cabin"/>
              </a:rPr>
              <a:t>SQLite </a:t>
            </a:r>
            <a:r>
              <a:rPr lang="en-US" sz="7600" b="0" i="0" u="none" strike="noStrike" cap="none" baseline="0" dirty="0" smtClean="0">
                <a:solidFill>
                  <a:srgbClr val="00FF00"/>
                </a:solidFill>
                <a:latin typeface="Cabin"/>
                <a:ea typeface="Cabin"/>
                <a:cs typeface="Cabin"/>
                <a:sym typeface="Cabin"/>
              </a:rPr>
              <a:t>Browser</a:t>
            </a:r>
            <a:endParaRPr lang="en-US" sz="7600" b="0" i="0" u="none" strike="noStrike" cap="none" baseline="0" dirty="0">
              <a:solidFill>
                <a:srgbClr val="00FF00"/>
              </a:solidFill>
              <a:latin typeface="Cabin"/>
              <a:ea typeface="Cabin"/>
              <a:cs typeface="Cabin"/>
              <a:sym typeface="Cabin"/>
            </a:endParaRPr>
          </a:p>
        </p:txBody>
      </p:sp>
      <p:sp>
        <p:nvSpPr>
          <p:cNvPr id="254" name="Shape 254"/>
          <p:cNvSpPr txBox="1">
            <a:spLocks noGrp="1"/>
          </p:cNvSpPr>
          <p:nvPr>
            <p:ph type="body" idx="1"/>
          </p:nvPr>
        </p:nvSpPr>
        <p:spPr>
          <a:xfrm>
            <a:off x="1155700" y="2603500"/>
            <a:ext cx="14497800" cy="57023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dirty="0">
                <a:solidFill>
                  <a:schemeClr val="lt1"/>
                </a:solidFill>
                <a:latin typeface="Cabin"/>
                <a:ea typeface="Cabin"/>
                <a:cs typeface="Cabin"/>
                <a:sym typeface="Cabin"/>
              </a:rPr>
              <a:t>SQLite is a very popular database - it is free and fast and </a:t>
            </a:r>
            <a:r>
              <a:rPr lang="en-US" sz="3600" b="0" i="0" u="none" strike="noStrike" cap="none" baseline="0" dirty="0" smtClean="0">
                <a:solidFill>
                  <a:schemeClr val="lt1"/>
                </a:solidFill>
                <a:latin typeface="Cabin"/>
                <a:ea typeface="Cabin"/>
                <a:cs typeface="Cabin"/>
                <a:sym typeface="Cabin"/>
              </a:rPr>
              <a:t>small</a:t>
            </a:r>
          </a:p>
          <a:p>
            <a:pPr marL="457200" marR="0" lvl="0" indent="-457200" algn="l" rtl="0">
              <a:lnSpc>
                <a:spcPct val="100000"/>
              </a:lnSpc>
              <a:spcBef>
                <a:spcPts val="0"/>
              </a:spcBef>
              <a:spcAft>
                <a:spcPts val="1000"/>
              </a:spcAft>
              <a:buClr>
                <a:schemeClr val="lt1"/>
              </a:buClr>
              <a:buSzPct val="100000"/>
              <a:buFont typeface="Cabin"/>
              <a:buChar char="•"/>
            </a:pPr>
            <a:r>
              <a:rPr lang="en-US" sz="3600" dirty="0" smtClean="0">
                <a:solidFill>
                  <a:schemeClr val="lt1"/>
                </a:solidFill>
                <a:latin typeface="Cabin"/>
                <a:ea typeface="Cabin"/>
                <a:cs typeface="Cabin"/>
                <a:sym typeface="Cabin"/>
              </a:rPr>
              <a:t>SQLite Browser allows us to directly manipulate SQLite files</a:t>
            </a:r>
          </a:p>
          <a:p>
            <a:pPr marL="749300" lvl="1" indent="-457200">
              <a:spcBef>
                <a:spcPts val="0"/>
              </a:spcBef>
              <a:spcAft>
                <a:spcPts val="1000"/>
              </a:spcAft>
              <a:buSzPct val="100000"/>
            </a:pPr>
            <a:r>
              <a:rPr lang="en-US" sz="3600" u="sng" dirty="0">
                <a:solidFill>
                  <a:srgbClr val="FFFF00"/>
                </a:solidFill>
                <a:latin typeface="Cabin"/>
                <a:ea typeface="Cabin"/>
                <a:cs typeface="Cabin"/>
                <a:sym typeface="Cabin"/>
              </a:rPr>
              <a:t>http://</a:t>
            </a:r>
            <a:r>
              <a:rPr lang="en-US" sz="3600" u="sng" dirty="0" err="1">
                <a:solidFill>
                  <a:srgbClr val="FFFF00"/>
                </a:solidFill>
                <a:latin typeface="Cabin"/>
                <a:ea typeface="Cabin"/>
                <a:cs typeface="Cabin"/>
                <a:sym typeface="Cabin"/>
              </a:rPr>
              <a:t>sqlitebrowser.org</a:t>
            </a:r>
            <a:r>
              <a:rPr lang="en-US" sz="3600" u="sng" dirty="0" smtClean="0">
                <a:solidFill>
                  <a:srgbClr val="FFFF00"/>
                </a:solidFill>
                <a:latin typeface="Cabin"/>
                <a:ea typeface="Cabin"/>
                <a:cs typeface="Cabin"/>
                <a:sym typeface="Cabin"/>
              </a:rPr>
              <a:t>/</a:t>
            </a:r>
            <a:endParaRPr lang="en-US" sz="3600" dirty="0">
              <a:solidFill>
                <a:schemeClr val="lt1"/>
              </a:solidFill>
              <a:latin typeface="Cabin"/>
              <a:ea typeface="Cabin"/>
              <a:cs typeface="Cabin"/>
              <a:sym typeface="Cabin"/>
            </a:endParaRPr>
          </a:p>
          <a:p>
            <a:pPr marL="457200" indent="-457200">
              <a:spcBef>
                <a:spcPts val="0"/>
              </a:spcBef>
              <a:spcAft>
                <a:spcPts val="1000"/>
              </a:spcAft>
              <a:buSzPct val="100000"/>
            </a:pPr>
            <a:r>
              <a:rPr lang="en-US" sz="3600" b="0" i="0" u="sng" strike="noStrike" cap="none" baseline="0" dirty="0" smtClean="0">
                <a:solidFill>
                  <a:schemeClr val="lt1"/>
                </a:solidFill>
                <a:latin typeface="Cabin"/>
                <a:ea typeface="Cabin"/>
                <a:cs typeface="Cabin"/>
                <a:sym typeface="Cabin"/>
              </a:rPr>
              <a:t>S</a:t>
            </a:r>
            <a:r>
              <a:rPr lang="en-US" sz="3600" b="0" i="0" u="none" strike="noStrike" cap="none" baseline="0" dirty="0" smtClean="0">
                <a:solidFill>
                  <a:schemeClr val="lt1"/>
                </a:solidFill>
                <a:latin typeface="Cabin"/>
                <a:ea typeface="Cabin"/>
                <a:cs typeface="Cabin"/>
                <a:sym typeface="Cabin"/>
              </a:rPr>
              <a:t>QLite </a:t>
            </a:r>
            <a:r>
              <a:rPr lang="en-US" sz="3600" b="0" i="0" u="none" strike="noStrike" cap="none" baseline="0" dirty="0">
                <a:solidFill>
                  <a:schemeClr val="lt1"/>
                </a:solidFill>
                <a:latin typeface="Cabin"/>
                <a:ea typeface="Cabin"/>
                <a:cs typeface="Cabin"/>
                <a:sym typeface="Cabin"/>
              </a:rPr>
              <a:t>is embedded in Python and a number of other languages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Shape 280"/>
          <p:cNvSpPr txBox="1"/>
          <p:nvPr/>
        </p:nvSpPr>
        <p:spPr>
          <a:xfrm>
            <a:off x="7670800" y="4254500"/>
            <a:ext cx="920749"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Text</a:t>
            </a:r>
          </a:p>
        </p:txBody>
      </p:sp>
      <p:sp>
        <p:nvSpPr>
          <p:cNvPr id="281" name="Shape 281"/>
          <p:cNvSpPr txBox="1"/>
          <p:nvPr/>
        </p:nvSpPr>
        <p:spPr>
          <a:xfrm>
            <a:off x="3907692" y="8233508"/>
            <a:ext cx="8434672" cy="622199"/>
          </a:xfrm>
          <a:prstGeom prst="rect">
            <a:avLst/>
          </a:prstGeom>
          <a:noFill/>
          <a:ln>
            <a:noFill/>
          </a:ln>
        </p:spPr>
        <p:txBody>
          <a:bodyPr lIns="0" tIns="0" rIns="0" bIns="0" anchor="ctr" anchorCtr="0">
            <a:noAutofit/>
          </a:bodyPr>
          <a:lstStyle/>
          <a:p>
            <a:pPr marL="749300" lvl="1" indent="-457200" algn="ctr">
              <a:spcAft>
                <a:spcPts val="1000"/>
              </a:spcAft>
              <a:buSzPct val="100000"/>
            </a:pPr>
            <a:r>
              <a:rPr lang="en-US" sz="3600" u="sng" dirty="0">
                <a:solidFill>
                  <a:srgbClr val="FFFF00"/>
                </a:solidFill>
                <a:latin typeface="Cabin"/>
                <a:ea typeface="Cabin"/>
                <a:cs typeface="Cabin"/>
                <a:sym typeface="Cabin"/>
              </a:rPr>
              <a:t>http://</a:t>
            </a:r>
            <a:r>
              <a:rPr lang="en-US" sz="3600" u="sng" dirty="0" err="1">
                <a:solidFill>
                  <a:srgbClr val="FFFF00"/>
                </a:solidFill>
                <a:latin typeface="Cabin"/>
                <a:ea typeface="Cabin"/>
                <a:cs typeface="Cabin"/>
                <a:sym typeface="Cabin"/>
              </a:rPr>
              <a:t>sqlitebrowser.org</a:t>
            </a:r>
            <a:r>
              <a:rPr lang="en-US" sz="3600" u="sng" dirty="0">
                <a:solidFill>
                  <a:srgbClr val="FFFF00"/>
                </a:solidFill>
                <a:latin typeface="Cabin"/>
                <a:ea typeface="Cabin"/>
                <a:cs typeface="Cabin"/>
                <a:sym typeface="Cabin"/>
              </a:rPr>
              <a:t>/</a:t>
            </a:r>
            <a:endParaRPr lang="en-US" sz="3600" dirty="0">
              <a:solidFill>
                <a:schemeClr val="lt1"/>
              </a:solidFill>
              <a:latin typeface="Cabin"/>
              <a:ea typeface="Cabin"/>
              <a:cs typeface="Cabin"/>
              <a:sym typeface="Cabin"/>
            </a:endParaRPr>
          </a:p>
        </p:txBody>
      </p:sp>
      <p:pic>
        <p:nvPicPr>
          <p:cNvPr id="3" name="Picture 2"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6848" y="135586"/>
            <a:ext cx="12569401" cy="8237827"/>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dirty="0">
                <a:solidFill>
                  <a:srgbClr val="00FF00"/>
                </a:solidFill>
                <a:latin typeface="Cabin"/>
                <a:ea typeface="Cabin"/>
                <a:cs typeface="Cabin"/>
                <a:sym typeface="Cabin"/>
              </a:rPr>
              <a:t>Start Simple - A Single Table</a:t>
            </a: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08" y="2070590"/>
            <a:ext cx="10415592" cy="6826247"/>
          </a:xfrm>
          <a:prstGeom prst="rect">
            <a:avLst/>
          </a:prstGeom>
        </p:spPr>
      </p:pic>
      <p:sp>
        <p:nvSpPr>
          <p:cNvPr id="3" name="TextBox 2"/>
          <p:cNvSpPr txBox="1"/>
          <p:nvPr/>
        </p:nvSpPr>
        <p:spPr>
          <a:xfrm>
            <a:off x="10927500" y="3674837"/>
            <a:ext cx="4689232" cy="2246769"/>
          </a:xfrm>
          <a:prstGeom prst="rect">
            <a:avLst/>
          </a:prstGeom>
          <a:noFill/>
        </p:spPr>
        <p:txBody>
          <a:bodyPr wrap="square" rtlCol="0">
            <a:spAutoFit/>
          </a:bodyPr>
          <a:lstStyle/>
          <a:p>
            <a:r>
              <a:rPr lang="en-US" sz="2800" b="1" dirty="0">
                <a:solidFill>
                  <a:srgbClr val="FF8000"/>
                </a:solidFill>
                <a:latin typeface="Courier New Bold" charset="0"/>
                <a:ea typeface="ＭＳ Ｐゴシック" charset="0"/>
                <a:cs typeface="ＭＳ Ｐゴシック" charset="0"/>
                <a:sym typeface="Courier New Bold" charset="0"/>
              </a:rPr>
              <a:t>CREATE TABLE </a:t>
            </a:r>
            <a:r>
              <a:rPr lang="en-US" sz="2800" b="1" dirty="0">
                <a:solidFill>
                  <a:srgbClr val="FFFF00"/>
                </a:solidFill>
                <a:latin typeface="Courier New Bold" charset="0"/>
                <a:ea typeface="ＭＳ Ｐゴシック" charset="0"/>
                <a:cs typeface="ＭＳ Ｐゴシック" charset="0"/>
                <a:sym typeface="Courier New Bold" charset="0"/>
              </a:rPr>
              <a:t>Users</a:t>
            </a:r>
            <a:r>
              <a:rPr lang="en-US" sz="2800" b="1" dirty="0">
                <a:solidFill>
                  <a:schemeClr val="bg1"/>
                </a:solidFill>
                <a:latin typeface="Courier New Bold" charset="0"/>
                <a:ea typeface="ＭＳ Ｐゴシック" charset="0"/>
                <a:cs typeface="ＭＳ Ｐゴシック" charset="0"/>
                <a:sym typeface="Courier New Bold" charset="0"/>
              </a:rPr>
              <a:t>( </a:t>
            </a:r>
          </a:p>
          <a:p>
            <a:r>
              <a:rPr lang="en-US" sz="2800" b="1" dirty="0">
                <a:solidFill>
                  <a:schemeClr val="bg1"/>
                </a:solidFill>
                <a:latin typeface="Courier New Bold" charset="0"/>
                <a:ea typeface="ＭＳ Ｐゴシック" charset="0"/>
                <a:cs typeface="ＭＳ Ｐゴシック" charset="0"/>
                <a:sym typeface="Courier New Bold" charset="0"/>
              </a:rPr>
              <a:t>  name </a:t>
            </a:r>
            <a:r>
              <a:rPr lang="en-US" sz="2800" b="1" dirty="0">
                <a:solidFill>
                  <a:srgbClr val="FF8000"/>
                </a:solidFill>
                <a:latin typeface="Courier New Bold" charset="0"/>
                <a:ea typeface="ＭＳ Ｐゴシック" charset="0"/>
                <a:cs typeface="ＭＳ Ｐゴシック" charset="0"/>
                <a:sym typeface="Courier New Bold" charset="0"/>
              </a:rPr>
              <a:t>VARCHAR</a:t>
            </a:r>
            <a:r>
              <a:rPr lang="en-US" sz="2800" b="1" dirty="0">
                <a:solidFill>
                  <a:srgbClr val="FFFFFF"/>
                </a:solidFill>
                <a:latin typeface="Courier New Bold" charset="0"/>
                <a:ea typeface="ＭＳ Ｐゴシック" charset="0"/>
                <a:cs typeface="ＭＳ Ｐゴシック" charset="0"/>
                <a:sym typeface="Courier New Bold" charset="0"/>
              </a:rPr>
              <a:t>(128), </a:t>
            </a:r>
          </a:p>
          <a:p>
            <a:r>
              <a:rPr lang="en-US" sz="2800" b="1" dirty="0">
                <a:solidFill>
                  <a:srgbClr val="FFFFFF"/>
                </a:solidFill>
                <a:latin typeface="Courier New Bold" charset="0"/>
                <a:ea typeface="ＭＳ Ｐゴシック" charset="0"/>
                <a:cs typeface="ＭＳ Ｐゴシック" charset="0"/>
                <a:sym typeface="Courier New Bold" charset="0"/>
              </a:rPr>
              <a:t>  email </a:t>
            </a:r>
            <a:r>
              <a:rPr lang="en-US" sz="2800" b="1" dirty="0">
                <a:solidFill>
                  <a:srgbClr val="FF8000"/>
                </a:solidFill>
                <a:latin typeface="Courier New Bold" charset="0"/>
                <a:ea typeface="ＭＳ Ｐゴシック" charset="0"/>
                <a:cs typeface="ＭＳ Ｐゴシック" charset="0"/>
                <a:sym typeface="Courier New Bold" charset="0"/>
              </a:rPr>
              <a:t>VARCHAR</a:t>
            </a:r>
            <a:r>
              <a:rPr lang="en-US" sz="2800" b="1" dirty="0">
                <a:solidFill>
                  <a:srgbClr val="FFFFFF"/>
                </a:solidFill>
                <a:latin typeface="Courier New Bold" charset="0"/>
                <a:ea typeface="ＭＳ Ｐゴシック" charset="0"/>
                <a:cs typeface="ＭＳ Ｐゴシック" charset="0"/>
                <a:sym typeface="Courier New Bold" charset="0"/>
              </a:rPr>
              <a:t>(128)</a:t>
            </a:r>
          </a:p>
          <a:p>
            <a:r>
              <a:rPr lang="en-US" sz="2800" b="1" dirty="0">
                <a:solidFill>
                  <a:srgbClr val="FFFFFF"/>
                </a:solidFill>
                <a:latin typeface="Courier New Bold" charset="0"/>
                <a:ea typeface="ＭＳ Ｐゴシック" charset="0"/>
                <a:cs typeface="ＭＳ Ｐゴシック" charset="0"/>
                <a:sym typeface="Courier New Bold" charset="0"/>
              </a:rPr>
              <a:t>)</a:t>
            </a:r>
          </a:p>
          <a:p>
            <a:endParaRPr lang="en-US" sz="2800"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846" y="0"/>
            <a:ext cx="13952054" cy="9144000"/>
          </a:xfrm>
          <a:prstGeom prst="rect">
            <a:avLst/>
          </a:prstGeom>
        </p:spPr>
      </p:pic>
    </p:spTree>
    <p:extLst>
      <p:ext uri="{BB962C8B-B14F-4D97-AF65-F5344CB8AC3E}">
        <p14:creationId xmlns:p14="http://schemas.microsoft.com/office/powerpoint/2010/main" val="62463681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896" y="0"/>
            <a:ext cx="13952054" cy="9144000"/>
          </a:xfrm>
          <a:prstGeom prst="rect">
            <a:avLst/>
          </a:prstGeom>
        </p:spPr>
      </p:pic>
      <p:sp>
        <p:nvSpPr>
          <p:cNvPr id="316" name="Shape 316"/>
          <p:cNvSpPr txBox="1"/>
          <p:nvPr/>
        </p:nvSpPr>
        <p:spPr>
          <a:xfrm>
            <a:off x="9538677" y="5137150"/>
            <a:ext cx="4806949"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3600" b="0" i="0" u="none" strike="noStrike" cap="none" baseline="0" dirty="0">
                <a:solidFill>
                  <a:srgbClr val="000000"/>
                </a:solidFill>
                <a:latin typeface="Cabin"/>
                <a:ea typeface="Cabin"/>
                <a:cs typeface="Cabin"/>
                <a:sym typeface="Cabin"/>
              </a:rPr>
              <a:t>Our table with four rows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787400" y="1689100"/>
            <a:ext cx="4572000" cy="4711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200" b="0" i="0" u="none" strike="noStrike" cap="none" baseline="0" dirty="0">
                <a:solidFill>
                  <a:srgbClr val="00FF00"/>
                </a:solidFill>
                <a:latin typeface="Cabin"/>
                <a:ea typeface="Cabin"/>
                <a:cs typeface="Cabin"/>
                <a:sym typeface="Cabin"/>
              </a:rPr>
              <a:t>SQLite </a:t>
            </a:r>
            <a:r>
              <a:rPr lang="en-US" sz="7200" b="0" i="0" u="none" strike="noStrike" cap="none" baseline="0" dirty="0" smtClean="0">
                <a:solidFill>
                  <a:srgbClr val="00FF00"/>
                </a:solidFill>
                <a:latin typeface="Cabin"/>
                <a:ea typeface="Cabin"/>
                <a:cs typeface="Cabin"/>
                <a:sym typeface="Cabin"/>
              </a:rPr>
              <a:t>Browser</a:t>
            </a:r>
            <a:endParaRPr lang="en-US" sz="7200" b="0" i="0" u="none" strike="noStrike" cap="none" baseline="0" dirty="0">
              <a:solidFill>
                <a:srgbClr val="00FF00"/>
              </a:solidFill>
              <a:latin typeface="Cabin"/>
              <a:ea typeface="Cabin"/>
              <a:cs typeface="Cabin"/>
              <a:sym typeface="Cabin"/>
            </a:endParaRPr>
          </a:p>
        </p:txBody>
      </p:sp>
      <p:sp>
        <p:nvSpPr>
          <p:cNvPr id="170" name="Shape 170"/>
          <p:cNvSpPr txBox="1"/>
          <p:nvPr/>
        </p:nvSpPr>
        <p:spPr>
          <a:xfrm>
            <a:off x="1566799" y="7937350"/>
            <a:ext cx="13851000" cy="774599"/>
          </a:xfrm>
          <a:prstGeom prst="rect">
            <a:avLst/>
          </a:prstGeom>
          <a:noFill/>
          <a:ln>
            <a:noFill/>
          </a:ln>
        </p:spPr>
        <p:txBody>
          <a:bodyPr lIns="0" tIns="0" rIns="0" bIns="0" anchor="ctr" anchorCtr="0">
            <a:noAutofit/>
          </a:bodyPr>
          <a:lstStyle/>
          <a:p>
            <a:pPr lvl="0" algn="ctr">
              <a:buClr>
                <a:srgbClr val="FFFF00"/>
              </a:buClr>
              <a:buSzPct val="25000"/>
            </a:pPr>
            <a:r>
              <a:rPr lang="en-US" sz="3600" u="sng" dirty="0">
                <a:solidFill>
                  <a:srgbClr val="FFFF00"/>
                </a:solidFill>
                <a:latin typeface="Cabin"/>
                <a:ea typeface="Cabin"/>
                <a:cs typeface="Cabin"/>
                <a:sym typeface="Cabin"/>
                <a:hlinkClick r:id="rId3"/>
              </a:rPr>
              <a:t>http://sqlitebrowser.org/</a:t>
            </a:r>
            <a:endParaRPr lang="en-US" sz="3600" b="0" i="0" u="sng" strike="noStrike" cap="none" baseline="0" dirty="0">
              <a:solidFill>
                <a:srgbClr val="FFFF00"/>
              </a:solidFill>
              <a:latin typeface="Cabin"/>
              <a:ea typeface="Cabin"/>
              <a:cs typeface="Cabin"/>
              <a:sym typeface="Cabin"/>
              <a:hlinkClick r:id="rId3"/>
            </a:endParaRPr>
          </a:p>
        </p:txBody>
      </p:sp>
      <p:pic>
        <p:nvPicPr>
          <p:cNvPr id="2" name="Picture 1"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461" y="904139"/>
            <a:ext cx="10400567" cy="6174224"/>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7600" b="0" i="0" u="none" strike="noStrike" cap="none" baseline="0">
                <a:solidFill>
                  <a:srgbClr val="FFFF00"/>
                </a:solidFill>
                <a:latin typeface="Cabin"/>
                <a:ea typeface="Cabin"/>
                <a:cs typeface="Cabin"/>
                <a:sym typeface="Cabin"/>
              </a:rPr>
              <a:t>SQL</a:t>
            </a:r>
          </a:p>
        </p:txBody>
      </p:sp>
      <p:sp>
        <p:nvSpPr>
          <p:cNvPr id="322" name="Shape 322"/>
          <p:cNvSpPr txBox="1">
            <a:spLocks noGrp="1"/>
          </p:cNvSpPr>
          <p:nvPr>
            <p:ph type="body" idx="1"/>
          </p:nvPr>
        </p:nvSpPr>
        <p:spPr>
          <a:xfrm>
            <a:off x="1155700" y="2603500"/>
            <a:ext cx="13931900"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rgbClr val="FFFF00"/>
                </a:solidFill>
                <a:latin typeface="Cabin"/>
                <a:ea typeface="Cabin"/>
                <a:cs typeface="Cabin"/>
                <a:sym typeface="Cabin"/>
              </a:rPr>
              <a:t>Structured Query Language</a:t>
            </a:r>
            <a:r>
              <a:rPr lang="en-US" sz="3600" b="0" i="0" u="none" strike="noStrike" cap="none" baseline="0">
                <a:solidFill>
                  <a:schemeClr val="lt1"/>
                </a:solidFill>
                <a:latin typeface="Cabin"/>
                <a:ea typeface="Cabin"/>
                <a:cs typeface="Cabin"/>
                <a:sym typeface="Cabin"/>
              </a:rPr>
              <a:t> is the language we use to issue commands to the database</a:t>
            </a:r>
          </a:p>
          <a:p>
            <a:pPr marL="914400" marR="0" lvl="1"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Create a table</a:t>
            </a:r>
          </a:p>
          <a:p>
            <a:pPr marL="914400" marR="0" lvl="1"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Retieve some data</a:t>
            </a:r>
          </a:p>
          <a:p>
            <a:pPr marL="914400" marR="0" lvl="1"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Insert data</a:t>
            </a:r>
          </a:p>
          <a:p>
            <a:pPr marL="914400" marR="0" lvl="1"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Delete data </a:t>
            </a:r>
          </a:p>
        </p:txBody>
      </p:sp>
      <p:sp>
        <p:nvSpPr>
          <p:cNvPr id="323" name="Shape 323"/>
          <p:cNvSpPr txBox="1"/>
          <p:nvPr/>
        </p:nvSpPr>
        <p:spPr>
          <a:xfrm>
            <a:off x="4856275" y="8255000"/>
            <a:ext cx="67799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sng" strike="noStrike" cap="none" baseline="0">
                <a:solidFill>
                  <a:srgbClr val="FFFF00"/>
                </a:solidFill>
                <a:latin typeface="Cabin"/>
                <a:ea typeface="Cabin"/>
                <a:cs typeface="Cabin"/>
                <a:sym typeface="Cabin"/>
                <a:hlinkClick r:id="rId3"/>
              </a:rPr>
              <a:t>http://en.wikipedia.org/wiki/SQL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7600" b="0" i="0" u="none" strike="noStrike" cap="none" baseline="0">
                <a:solidFill>
                  <a:srgbClr val="FF7F00"/>
                </a:solidFill>
                <a:latin typeface="Cabin"/>
                <a:ea typeface="Cabin"/>
                <a:cs typeface="Cabin"/>
                <a:sym typeface="Cabin"/>
              </a:rPr>
              <a:t>SQL Insert</a:t>
            </a:r>
          </a:p>
        </p:txBody>
      </p:sp>
      <p:sp>
        <p:nvSpPr>
          <p:cNvPr id="329" name="Shape 329"/>
          <p:cNvSpPr txBox="1">
            <a:spLocks noGrp="1"/>
          </p:cNvSpPr>
          <p:nvPr>
            <p:ph type="body" idx="1"/>
          </p:nvPr>
        </p:nvSpPr>
        <p:spPr>
          <a:xfrm>
            <a:off x="1155700" y="2603500"/>
            <a:ext cx="13931900" cy="2209799"/>
          </a:xfrm>
          <a:prstGeom prst="rect">
            <a:avLst/>
          </a:prstGeom>
          <a:noFill/>
          <a:ln>
            <a:noFill/>
          </a:ln>
        </p:spPr>
        <p:txBody>
          <a:bodyPr lIns="38100" tIns="38100" rIns="38100" bIns="38100" anchor="ctr" anchorCtr="0">
            <a:noAutofit/>
          </a:bodyPr>
          <a:lstStyle/>
          <a:p>
            <a:pPr marL="749300" marR="0" lvl="0" indent="-533400" algn="l" rtl="0">
              <a:lnSpc>
                <a:spcPct val="100000"/>
              </a:lnSpc>
              <a:spcBef>
                <a:spcPts val="0"/>
              </a:spcBef>
              <a:spcAft>
                <a:spcPts val="0"/>
              </a:spcAft>
              <a:buClr>
                <a:schemeClr val="lt1"/>
              </a:buClr>
              <a:buSzPct val="171000"/>
              <a:buFont typeface="Cabin"/>
              <a:buChar char="•"/>
            </a:pPr>
            <a:r>
              <a:rPr lang="en-US" sz="3600" b="0" i="0" u="none" strike="noStrike" cap="none" baseline="0">
                <a:solidFill>
                  <a:schemeClr val="lt1"/>
                </a:solidFill>
                <a:latin typeface="Cabin"/>
                <a:ea typeface="Cabin"/>
                <a:cs typeface="Cabin"/>
                <a:sym typeface="Cabin"/>
              </a:rPr>
              <a:t>The Insert statement inserts a row into a table</a:t>
            </a:r>
          </a:p>
        </p:txBody>
      </p:sp>
      <p:sp>
        <p:nvSpPr>
          <p:cNvPr id="330" name="Shape 330"/>
          <p:cNvSpPr txBox="1"/>
          <p:nvPr/>
        </p:nvSpPr>
        <p:spPr>
          <a:xfrm>
            <a:off x="377825" y="6216650"/>
            <a:ext cx="15732300" cy="7364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3600" b="0" i="0" u="none" strike="noStrike" cap="none" baseline="0" dirty="0">
                <a:solidFill>
                  <a:srgbClr val="FF7F00"/>
                </a:solidFill>
                <a:latin typeface="Cabin"/>
                <a:ea typeface="Cabin"/>
                <a:cs typeface="Cabin"/>
                <a:sym typeface="Cabin"/>
              </a:rPr>
              <a:t>INSERT INTO </a:t>
            </a:r>
            <a:r>
              <a:rPr lang="en-US" sz="3600" b="0" i="0" u="none" strike="noStrike" cap="none" baseline="0" dirty="0">
                <a:solidFill>
                  <a:srgbClr val="FFFF00"/>
                </a:solidFill>
                <a:latin typeface="Cabin"/>
                <a:ea typeface="Cabin"/>
                <a:cs typeface="Cabin"/>
                <a:sym typeface="Cabin"/>
              </a:rPr>
              <a:t>Users</a:t>
            </a:r>
            <a:r>
              <a:rPr lang="en-US" sz="3600" b="0" i="0" u="none" strike="noStrike" cap="none" baseline="0" dirty="0">
                <a:solidFill>
                  <a:srgbClr val="00FF00"/>
                </a:solidFill>
                <a:latin typeface="Cabin"/>
                <a:ea typeface="Cabin"/>
                <a:cs typeface="Cabin"/>
                <a:sym typeface="Cabin"/>
              </a:rPr>
              <a:t> (name, email) </a:t>
            </a:r>
            <a:r>
              <a:rPr lang="en-US" sz="3600" b="0" i="0" u="none" strike="noStrike" cap="none" baseline="0" dirty="0">
                <a:solidFill>
                  <a:srgbClr val="FF7F00"/>
                </a:solidFill>
                <a:latin typeface="Cabin"/>
                <a:ea typeface="Cabin"/>
                <a:cs typeface="Cabin"/>
                <a:sym typeface="Cabin"/>
              </a:rPr>
              <a:t>VALUES</a:t>
            </a:r>
            <a:r>
              <a:rPr lang="en-US" sz="3600" b="0" i="0" u="none" strike="noStrike" cap="none" baseline="0" dirty="0">
                <a:solidFill>
                  <a:srgbClr val="00FF00"/>
                </a:solidFill>
                <a:latin typeface="Cabin"/>
                <a:ea typeface="Cabin"/>
                <a:cs typeface="Cabin"/>
                <a:sym typeface="Cabin"/>
              </a:rPr>
              <a:t> (</a:t>
            </a:r>
            <a:r>
              <a:rPr lang="en-US" sz="3600" b="0" i="0" u="none" strike="noStrike" cap="none" baseline="0" dirty="0" smtClean="0">
                <a:solidFill>
                  <a:srgbClr val="00FF00"/>
                </a:solidFill>
                <a:latin typeface="Cabin"/>
                <a:ea typeface="Cabin"/>
                <a:cs typeface="Cabin"/>
                <a:sym typeface="Cabin"/>
              </a:rPr>
              <a:t>'Kristin'</a:t>
            </a:r>
            <a:r>
              <a:rPr lang="en-US" sz="3600" b="0" i="0" u="none" strike="noStrike" cap="none" baseline="0" dirty="0">
                <a:solidFill>
                  <a:srgbClr val="00FF00"/>
                </a:solidFill>
                <a:latin typeface="Cabin"/>
                <a:ea typeface="Cabin"/>
                <a:cs typeface="Cabin"/>
                <a:sym typeface="Cabin"/>
              </a:rPr>
              <a:t>, </a:t>
            </a:r>
            <a:r>
              <a:rPr lang="en-US" sz="3600" b="0" i="0" u="none" strike="noStrike" cap="none" baseline="0" dirty="0" smtClean="0">
                <a:solidFill>
                  <a:srgbClr val="00FF00"/>
                </a:solidFill>
                <a:latin typeface="Cabin"/>
                <a:ea typeface="Cabin"/>
                <a:cs typeface="Cabin"/>
                <a:sym typeface="Cabin"/>
              </a:rPr>
              <a:t>'</a:t>
            </a:r>
            <a:r>
              <a:rPr lang="en-US" sz="3600" b="0" i="0" u="none" strike="noStrike" cap="none" baseline="0" dirty="0" err="1" smtClean="0">
                <a:solidFill>
                  <a:srgbClr val="00FF00"/>
                </a:solidFill>
                <a:latin typeface="Cabin"/>
                <a:ea typeface="Cabin"/>
                <a:cs typeface="Cabin"/>
                <a:sym typeface="Cabin"/>
              </a:rPr>
              <a:t>kf@</a:t>
            </a:r>
            <a:r>
              <a:rPr lang="en-US" sz="3600" b="0" i="0" u="none" strike="noStrike" cap="none" baseline="0" dirty="0" err="1">
                <a:solidFill>
                  <a:srgbClr val="00FF00"/>
                </a:solidFill>
                <a:latin typeface="Cabin"/>
                <a:ea typeface="Cabin"/>
                <a:cs typeface="Cabin"/>
                <a:sym typeface="Cabin"/>
              </a:rPr>
              <a:t>umich.edu</a:t>
            </a:r>
            <a:r>
              <a:rPr lang="en-US" sz="3600" b="0" i="0" u="none" strike="noStrike" cap="none" baseline="0" dirty="0">
                <a:solidFill>
                  <a:srgbClr val="00FF00"/>
                </a:solidFill>
                <a:latin typeface="Cabin"/>
                <a:ea typeface="Cabin"/>
                <a:cs typeface="Cabin"/>
                <a:sym typeface="Cabin"/>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9" y="-139550"/>
            <a:ext cx="13952054" cy="91440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9" y="-139550"/>
            <a:ext cx="13952054" cy="9144000"/>
          </a:xfrm>
          <a:prstGeom prst="rect">
            <a:avLst/>
          </a:prstGeom>
        </p:spPr>
      </p:pic>
      <p:pic>
        <p:nvPicPr>
          <p:cNvPr id="3" name="Picture 2" descr="Untitl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8153" y="488462"/>
            <a:ext cx="13952054" cy="9144000"/>
          </a:xfrm>
          <a:prstGeom prst="rect">
            <a:avLst/>
          </a:prstGeom>
        </p:spPr>
      </p:pic>
      <p:sp>
        <p:nvSpPr>
          <p:cNvPr id="337" name="Shape 337"/>
          <p:cNvSpPr/>
          <p:nvPr/>
        </p:nvSpPr>
        <p:spPr>
          <a:xfrm flipH="1">
            <a:off x="6475209" y="4627834"/>
            <a:ext cx="1269899" cy="1269899"/>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None/>
            </a:pPr>
            <a:endParaRPr/>
          </a:p>
        </p:txBody>
      </p:sp>
    </p:spTree>
    <p:extLst>
      <p:ext uri="{BB962C8B-B14F-4D97-AF65-F5344CB8AC3E}">
        <p14:creationId xmlns:p14="http://schemas.microsoft.com/office/powerpoint/2010/main" val="32268240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7600" b="0" i="0" u="none" strike="noStrike" cap="none" baseline="0">
                <a:solidFill>
                  <a:srgbClr val="FF7F00"/>
                </a:solidFill>
                <a:latin typeface="Cabin"/>
                <a:ea typeface="Cabin"/>
                <a:cs typeface="Cabin"/>
                <a:sym typeface="Cabin"/>
              </a:rPr>
              <a:t>SQL Delete</a:t>
            </a:r>
          </a:p>
        </p:txBody>
      </p:sp>
      <p:sp>
        <p:nvSpPr>
          <p:cNvPr id="343" name="Shape 343"/>
          <p:cNvSpPr txBox="1">
            <a:spLocks noGrp="1"/>
          </p:cNvSpPr>
          <p:nvPr>
            <p:ph type="body" idx="1"/>
          </p:nvPr>
        </p:nvSpPr>
        <p:spPr>
          <a:xfrm>
            <a:off x="1155700" y="2603500"/>
            <a:ext cx="13931900" cy="2387600"/>
          </a:xfrm>
          <a:prstGeom prst="rect">
            <a:avLst/>
          </a:prstGeom>
          <a:noFill/>
          <a:ln>
            <a:noFill/>
          </a:ln>
        </p:spPr>
        <p:txBody>
          <a:bodyPr lIns="38100" tIns="38100" rIns="38100" bIns="38100" anchor="ctr" anchorCtr="0">
            <a:noAutofit/>
          </a:bodyPr>
          <a:lstStyle/>
          <a:p>
            <a:pPr marL="749300" marR="0" lvl="0" indent="-533400" algn="l" rtl="0">
              <a:lnSpc>
                <a:spcPct val="100000"/>
              </a:lnSpc>
              <a:spcBef>
                <a:spcPts val="0"/>
              </a:spcBef>
              <a:spcAft>
                <a:spcPts val="0"/>
              </a:spcAft>
              <a:buClr>
                <a:schemeClr val="lt1"/>
              </a:buClr>
              <a:buSzPct val="171000"/>
              <a:buFont typeface="Cabin"/>
              <a:buChar char="•"/>
            </a:pPr>
            <a:r>
              <a:rPr lang="en-US" sz="3600" b="0" i="0" u="none" strike="noStrike" cap="none" baseline="0">
                <a:solidFill>
                  <a:schemeClr val="lt1"/>
                </a:solidFill>
                <a:latin typeface="Cabin"/>
                <a:ea typeface="Cabin"/>
                <a:cs typeface="Cabin"/>
                <a:sym typeface="Cabin"/>
              </a:rPr>
              <a:t>Deletes a row in a table based on a selection criteria</a:t>
            </a:r>
          </a:p>
        </p:txBody>
      </p:sp>
      <p:sp>
        <p:nvSpPr>
          <p:cNvPr id="344" name="Shape 344"/>
          <p:cNvSpPr txBox="1"/>
          <p:nvPr/>
        </p:nvSpPr>
        <p:spPr>
          <a:xfrm>
            <a:off x="605050" y="6438900"/>
            <a:ext cx="15245700" cy="7745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600" b="0" i="0" u="none" strike="noStrike" cap="none" baseline="0" dirty="0">
                <a:solidFill>
                  <a:srgbClr val="FF7F00"/>
                </a:solidFill>
                <a:latin typeface="Cabin"/>
                <a:ea typeface="Cabin"/>
                <a:cs typeface="Cabin"/>
                <a:sym typeface="Cabin"/>
              </a:rPr>
              <a:t>DELETE FROM</a:t>
            </a:r>
            <a:r>
              <a:rPr lang="en-US" sz="4600" b="0" i="0" u="none" strike="noStrike" cap="none" baseline="0" dirty="0">
                <a:solidFill>
                  <a:srgbClr val="FFFF00"/>
                </a:solidFill>
                <a:latin typeface="Cabin"/>
                <a:ea typeface="Cabin"/>
                <a:cs typeface="Cabin"/>
                <a:sym typeface="Cabin"/>
              </a:rPr>
              <a:t> Users </a:t>
            </a:r>
            <a:r>
              <a:rPr lang="en-US" sz="4600" b="0" i="0" u="none" strike="noStrike" cap="none" baseline="0" dirty="0">
                <a:solidFill>
                  <a:srgbClr val="FF7F00"/>
                </a:solidFill>
                <a:latin typeface="Cabin"/>
                <a:ea typeface="Cabin"/>
                <a:cs typeface="Cabin"/>
                <a:sym typeface="Cabin"/>
              </a:rPr>
              <a:t>WHERE</a:t>
            </a:r>
            <a:r>
              <a:rPr lang="en-US" sz="4600" b="0" i="0" u="none" strike="noStrike" cap="none" baseline="0" dirty="0">
                <a:solidFill>
                  <a:srgbClr val="FFFF00"/>
                </a:solidFill>
                <a:latin typeface="Cabin"/>
                <a:ea typeface="Cabin"/>
                <a:cs typeface="Cabin"/>
                <a:sym typeface="Cabin"/>
              </a:rPr>
              <a:t> email='</a:t>
            </a:r>
            <a:r>
              <a:rPr lang="en-US" sz="4600" b="0" i="0" u="none" strike="noStrike" cap="none" baseline="0" dirty="0" err="1">
                <a:solidFill>
                  <a:srgbClr val="FFFF00"/>
                </a:solidFill>
                <a:latin typeface="Cabin"/>
                <a:ea typeface="Cabin"/>
                <a:cs typeface="Cabin"/>
                <a:sym typeface="Cabin"/>
              </a:rPr>
              <a:t>ted@umich.edu</a:t>
            </a:r>
            <a:r>
              <a:rPr lang="en-US" sz="4600" b="0" i="0" u="none" strike="noStrike" cap="none" baseline="0" dirty="0">
                <a:solidFill>
                  <a:srgbClr val="FFFF00"/>
                </a:solidFill>
                <a:latin typeface="Cabin"/>
                <a:ea typeface="Cabin"/>
                <a:cs typeface="Cabin"/>
                <a:sym typeface="Cabin"/>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5" name="Picture 4" descr="Screen Shot 2015-08-10 at 8.33.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152"/>
            <a:ext cx="13775843" cy="91440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5" name="Picture 4" descr="Screen Shot 2015-08-10 at 8.33.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152"/>
            <a:ext cx="13775843" cy="9144000"/>
          </a:xfrm>
          <a:prstGeom prst="rect">
            <a:avLst/>
          </a:prstGeom>
        </p:spPr>
      </p:pic>
      <p:pic>
        <p:nvPicPr>
          <p:cNvPr id="6" name="Picture 5" descr="Screen Shot 2015-08-10 at 8.33.5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8179" y="512885"/>
            <a:ext cx="13775843" cy="9144000"/>
          </a:xfrm>
          <a:prstGeom prst="rect">
            <a:avLst/>
          </a:prstGeom>
        </p:spPr>
      </p:pic>
      <p:sp>
        <p:nvSpPr>
          <p:cNvPr id="351" name="Shape 351"/>
          <p:cNvSpPr/>
          <p:nvPr/>
        </p:nvSpPr>
        <p:spPr>
          <a:xfrm flipH="1">
            <a:off x="6300176" y="4000500"/>
            <a:ext cx="1270000" cy="1270000"/>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None/>
            </a:pPr>
            <a:endParaRPr/>
          </a:p>
        </p:txBody>
      </p:sp>
    </p:spTree>
    <p:extLst>
      <p:ext uri="{BB962C8B-B14F-4D97-AF65-F5344CB8AC3E}">
        <p14:creationId xmlns:p14="http://schemas.microsoft.com/office/powerpoint/2010/main" val="22788962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7600" b="0" i="0" u="none" strike="noStrike" cap="none" baseline="0">
                <a:solidFill>
                  <a:srgbClr val="FF7F00"/>
                </a:solidFill>
                <a:latin typeface="Cabin"/>
                <a:ea typeface="Cabin"/>
                <a:cs typeface="Cabin"/>
                <a:sym typeface="Cabin"/>
              </a:rPr>
              <a:t>SQL: Update</a:t>
            </a:r>
          </a:p>
        </p:txBody>
      </p:sp>
      <p:sp>
        <p:nvSpPr>
          <p:cNvPr id="357" name="Shape 357"/>
          <p:cNvSpPr txBox="1">
            <a:spLocks noGrp="1"/>
          </p:cNvSpPr>
          <p:nvPr>
            <p:ph type="body" idx="1"/>
          </p:nvPr>
        </p:nvSpPr>
        <p:spPr>
          <a:xfrm>
            <a:off x="1155700" y="2603500"/>
            <a:ext cx="13931900" cy="2006600"/>
          </a:xfrm>
          <a:prstGeom prst="rect">
            <a:avLst/>
          </a:prstGeom>
          <a:noFill/>
          <a:ln>
            <a:noFill/>
          </a:ln>
        </p:spPr>
        <p:txBody>
          <a:bodyPr lIns="38100" tIns="38100" rIns="38100" bIns="38100" anchor="ctr" anchorCtr="0">
            <a:noAutofit/>
          </a:bodyPr>
          <a:lstStyle/>
          <a:p>
            <a:pPr marL="749300" marR="0" lvl="0" indent="-533400" algn="l" rtl="0">
              <a:lnSpc>
                <a:spcPct val="100000"/>
              </a:lnSpc>
              <a:spcBef>
                <a:spcPts val="0"/>
              </a:spcBef>
              <a:spcAft>
                <a:spcPts val="0"/>
              </a:spcAft>
              <a:buClr>
                <a:schemeClr val="lt1"/>
              </a:buClr>
              <a:buSzPct val="171000"/>
              <a:buFont typeface="Cabin"/>
              <a:buChar char="•"/>
            </a:pPr>
            <a:r>
              <a:rPr lang="en-US" sz="3600" b="0" i="0" u="none" strike="noStrike" cap="none" baseline="0">
                <a:solidFill>
                  <a:schemeClr val="lt1"/>
                </a:solidFill>
                <a:latin typeface="Cabin"/>
                <a:ea typeface="Cabin"/>
                <a:cs typeface="Cabin"/>
                <a:sym typeface="Cabin"/>
              </a:rPr>
              <a:t>Allows the updating of a field with a where clause</a:t>
            </a:r>
          </a:p>
        </p:txBody>
      </p:sp>
      <p:sp>
        <p:nvSpPr>
          <p:cNvPr id="358" name="Shape 358"/>
          <p:cNvSpPr txBox="1"/>
          <p:nvPr/>
        </p:nvSpPr>
        <p:spPr>
          <a:xfrm>
            <a:off x="218300" y="5607537"/>
            <a:ext cx="15740399" cy="156307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200" b="0" i="0" u="none" strike="noStrike" cap="none" baseline="0" dirty="0">
                <a:solidFill>
                  <a:srgbClr val="FF7F00"/>
                </a:solidFill>
                <a:latin typeface="Cabin"/>
                <a:ea typeface="Cabin"/>
                <a:cs typeface="Cabin"/>
                <a:sym typeface="Cabin"/>
              </a:rPr>
              <a:t>UPDATE</a:t>
            </a:r>
            <a:r>
              <a:rPr lang="en-US" sz="4200" b="0" i="0" u="none" strike="noStrike" cap="none" baseline="0" dirty="0">
                <a:solidFill>
                  <a:srgbClr val="FFFF00"/>
                </a:solidFill>
                <a:latin typeface="Cabin"/>
                <a:ea typeface="Cabin"/>
                <a:cs typeface="Cabin"/>
                <a:sym typeface="Cabin"/>
              </a:rPr>
              <a:t> Users </a:t>
            </a:r>
            <a:r>
              <a:rPr lang="en-US" sz="4200" b="0" i="0" u="none" strike="noStrike" cap="none" baseline="0" dirty="0">
                <a:solidFill>
                  <a:srgbClr val="FF7F00"/>
                </a:solidFill>
                <a:latin typeface="Cabin"/>
                <a:ea typeface="Cabin"/>
                <a:cs typeface="Cabin"/>
                <a:sym typeface="Cabin"/>
              </a:rPr>
              <a:t>SET</a:t>
            </a:r>
            <a:r>
              <a:rPr lang="en-US" sz="4200" b="0" i="0" u="none" strike="noStrike" cap="none" baseline="0" dirty="0">
                <a:solidFill>
                  <a:srgbClr val="FFFF00"/>
                </a:solidFill>
                <a:latin typeface="Cabin"/>
                <a:ea typeface="Cabin"/>
                <a:cs typeface="Cabin"/>
                <a:sym typeface="Cabin"/>
              </a:rPr>
              <a:t> name='Charles' </a:t>
            </a:r>
            <a:r>
              <a:rPr lang="en-US" sz="4200" b="0" i="0" u="none" strike="noStrike" cap="none" baseline="0" dirty="0">
                <a:solidFill>
                  <a:srgbClr val="FF7F00"/>
                </a:solidFill>
                <a:latin typeface="Cabin"/>
                <a:ea typeface="Cabin"/>
                <a:cs typeface="Cabin"/>
                <a:sym typeface="Cabin"/>
              </a:rPr>
              <a:t>WHERE</a:t>
            </a:r>
            <a:r>
              <a:rPr lang="en-US" sz="4200" b="0" i="0" u="none" strike="noStrike" cap="none" baseline="0" dirty="0">
                <a:solidFill>
                  <a:srgbClr val="FFFF00"/>
                </a:solidFill>
                <a:latin typeface="Cabin"/>
                <a:ea typeface="Cabin"/>
                <a:cs typeface="Cabin"/>
                <a:sym typeface="Cabin"/>
              </a:rPr>
              <a:t> email='</a:t>
            </a:r>
            <a:r>
              <a:rPr lang="en-US" sz="4200" b="0" i="0" u="none" strike="noStrike" cap="none" baseline="0" dirty="0" err="1">
                <a:solidFill>
                  <a:srgbClr val="FFFF00"/>
                </a:solidFill>
                <a:latin typeface="Cabin"/>
                <a:ea typeface="Cabin"/>
                <a:cs typeface="Cabin"/>
                <a:sym typeface="Cabin"/>
              </a:rPr>
              <a:t>csev@umich.edu</a:t>
            </a:r>
            <a:r>
              <a:rPr lang="en-US" sz="4200" b="0" i="0" u="none" strike="noStrike" cap="none" baseline="0" dirty="0">
                <a:solidFill>
                  <a:srgbClr val="FFFF00"/>
                </a:solidFill>
                <a:latin typeface="Cabin"/>
                <a:ea typeface="Cabin"/>
                <a:cs typeface="Cabin"/>
                <a:sym typeface="Cabin"/>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2" name="Picture 1" descr="Screen Shot 2015-08-10 at 8.36.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775843" cy="91440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2" name="Picture 1" descr="Screen Shot 2015-08-10 at 8.36.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775843" cy="9144000"/>
          </a:xfrm>
          <a:prstGeom prst="rect">
            <a:avLst/>
          </a:prstGeom>
        </p:spPr>
      </p:pic>
      <p:pic>
        <p:nvPicPr>
          <p:cNvPr id="3" name="Picture 2" descr="Screen Shot 2015-08-10 at 8.36.3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0003" y="742462"/>
            <a:ext cx="13775843" cy="9144000"/>
          </a:xfrm>
          <a:prstGeom prst="rect">
            <a:avLst/>
          </a:prstGeom>
        </p:spPr>
      </p:pic>
      <p:sp>
        <p:nvSpPr>
          <p:cNvPr id="7" name="Shape 351"/>
          <p:cNvSpPr/>
          <p:nvPr/>
        </p:nvSpPr>
        <p:spPr>
          <a:xfrm flipH="1">
            <a:off x="6886330" y="3365500"/>
            <a:ext cx="1270000" cy="1270000"/>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None/>
            </a:pPr>
            <a:endParaRPr/>
          </a:p>
        </p:txBody>
      </p:sp>
    </p:spTree>
    <p:extLst>
      <p:ext uri="{BB962C8B-B14F-4D97-AF65-F5344CB8AC3E}">
        <p14:creationId xmlns:p14="http://schemas.microsoft.com/office/powerpoint/2010/main" val="7812267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Relational Databases</a:t>
            </a:r>
          </a:p>
        </p:txBody>
      </p:sp>
      <p:sp>
        <p:nvSpPr>
          <p:cNvPr id="177" name="Shape 177"/>
          <p:cNvSpPr txBox="1"/>
          <p:nvPr/>
        </p:nvSpPr>
        <p:spPr>
          <a:xfrm>
            <a:off x="3112825" y="8153400"/>
            <a:ext cx="10282500"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sng" strike="noStrike" cap="none" baseline="0">
                <a:solidFill>
                  <a:schemeClr val="lt1"/>
                </a:solidFill>
                <a:latin typeface="Cabin"/>
                <a:ea typeface="Cabin"/>
                <a:cs typeface="Cabin"/>
                <a:sym typeface="Cabin"/>
                <a:hlinkClick r:id="rId3"/>
              </a:rPr>
              <a:t>http://en.wikipedia.org/wiki/Relational_database</a:t>
            </a:r>
          </a:p>
        </p:txBody>
      </p:sp>
      <p:sp>
        <p:nvSpPr>
          <p:cNvPr id="178" name="Shape 178"/>
          <p:cNvSpPr txBox="1"/>
          <p:nvPr/>
        </p:nvSpPr>
        <p:spPr>
          <a:xfrm>
            <a:off x="2854325" y="2660650"/>
            <a:ext cx="10540999" cy="45465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4400" b="0" i="0" u="none" strike="noStrike" cap="none" baseline="0">
                <a:solidFill>
                  <a:srgbClr val="FFFF00"/>
                </a:solidFill>
                <a:latin typeface="Cabin"/>
                <a:ea typeface="Cabin"/>
                <a:cs typeface="Cabin"/>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7600" b="0" i="0" u="none" strike="noStrike" cap="none" baseline="0">
                <a:solidFill>
                  <a:schemeClr val="lt1"/>
                </a:solidFill>
                <a:latin typeface="Cabin"/>
                <a:ea typeface="Cabin"/>
                <a:cs typeface="Cabin"/>
                <a:sym typeface="Cabin"/>
              </a:rPr>
              <a:t>Retrieving Records: Select</a:t>
            </a:r>
          </a:p>
        </p:txBody>
      </p:sp>
      <p:sp>
        <p:nvSpPr>
          <p:cNvPr id="371" name="Shape 371"/>
          <p:cNvSpPr txBox="1">
            <a:spLocks noGrp="1"/>
          </p:cNvSpPr>
          <p:nvPr>
            <p:ph type="body" idx="1"/>
          </p:nvPr>
        </p:nvSpPr>
        <p:spPr>
          <a:xfrm>
            <a:off x="1155700" y="2603500"/>
            <a:ext cx="13931900" cy="3022599"/>
          </a:xfrm>
          <a:prstGeom prst="rect">
            <a:avLst/>
          </a:prstGeom>
          <a:noFill/>
          <a:ln>
            <a:noFill/>
          </a:ln>
        </p:spPr>
        <p:txBody>
          <a:bodyPr lIns="38100" tIns="38100" rIns="38100" bIns="38100" anchor="ctr" anchorCtr="0">
            <a:noAutofit/>
          </a:bodyPr>
          <a:lstStyle/>
          <a:p>
            <a:pPr marL="749300" marR="0" lvl="0" indent="-533400" algn="l" rtl="0">
              <a:lnSpc>
                <a:spcPct val="100000"/>
              </a:lnSpc>
              <a:spcBef>
                <a:spcPts val="0"/>
              </a:spcBef>
              <a:spcAft>
                <a:spcPts val="0"/>
              </a:spcAft>
              <a:buClr>
                <a:schemeClr val="lt1"/>
              </a:buClr>
              <a:buSzPct val="171000"/>
              <a:buFont typeface="Cabin"/>
              <a:buChar char="•"/>
            </a:pPr>
            <a:r>
              <a:rPr lang="en-US" sz="3600" b="0" i="0" u="none" strike="noStrike" cap="none" baseline="0">
                <a:solidFill>
                  <a:schemeClr val="lt1"/>
                </a:solidFill>
                <a:latin typeface="Cabin"/>
                <a:ea typeface="Cabin"/>
                <a:cs typeface="Cabin"/>
                <a:sym typeface="Cabin"/>
              </a:rPr>
              <a:t>The select statement retrieves a group of records - you can either retrieve all the records or a subset of the records with a WHERE clause</a:t>
            </a:r>
          </a:p>
        </p:txBody>
      </p:sp>
      <p:sp>
        <p:nvSpPr>
          <p:cNvPr id="372" name="Shape 372"/>
          <p:cNvSpPr txBox="1"/>
          <p:nvPr/>
        </p:nvSpPr>
        <p:spPr>
          <a:xfrm>
            <a:off x="396725" y="5943600"/>
            <a:ext cx="15175429" cy="8000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400" b="0" i="0" u="none" strike="noStrike" cap="none" baseline="0" dirty="0">
                <a:solidFill>
                  <a:srgbClr val="FF7F00"/>
                </a:solidFill>
                <a:latin typeface="Cabin"/>
                <a:ea typeface="Cabin"/>
                <a:cs typeface="Cabin"/>
                <a:sym typeface="Cabin"/>
              </a:rPr>
              <a:t>SELECT</a:t>
            </a:r>
            <a:r>
              <a:rPr lang="en-US" sz="4400" b="0" i="0" u="none" strike="noStrike" cap="none" baseline="0" dirty="0">
                <a:solidFill>
                  <a:srgbClr val="FFFF00"/>
                </a:solidFill>
                <a:latin typeface="Cabin"/>
                <a:ea typeface="Cabin"/>
                <a:cs typeface="Cabin"/>
                <a:sym typeface="Cabin"/>
              </a:rPr>
              <a:t> * </a:t>
            </a:r>
            <a:r>
              <a:rPr lang="en-US" sz="4400" b="0" i="0" u="none" strike="noStrike" cap="none" baseline="0" dirty="0">
                <a:solidFill>
                  <a:srgbClr val="FF7F00"/>
                </a:solidFill>
                <a:latin typeface="Cabin"/>
                <a:ea typeface="Cabin"/>
                <a:cs typeface="Cabin"/>
                <a:sym typeface="Cabin"/>
              </a:rPr>
              <a:t>FROM</a:t>
            </a:r>
            <a:r>
              <a:rPr lang="en-US" sz="4400" b="0" i="0" u="none" strike="noStrike" cap="none" baseline="0" dirty="0">
                <a:solidFill>
                  <a:srgbClr val="FFFF00"/>
                </a:solidFill>
                <a:latin typeface="Cabin"/>
                <a:ea typeface="Cabin"/>
                <a:cs typeface="Cabin"/>
                <a:sym typeface="Cabin"/>
              </a:rPr>
              <a:t> Users</a:t>
            </a:r>
          </a:p>
        </p:txBody>
      </p:sp>
      <p:sp>
        <p:nvSpPr>
          <p:cNvPr id="373" name="Shape 373"/>
          <p:cNvSpPr txBox="1"/>
          <p:nvPr/>
        </p:nvSpPr>
        <p:spPr>
          <a:xfrm>
            <a:off x="240416" y="7175500"/>
            <a:ext cx="15859275" cy="8000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400" b="0" i="0" u="none" strike="noStrike" cap="none" baseline="0" dirty="0">
                <a:solidFill>
                  <a:srgbClr val="FF7F00"/>
                </a:solidFill>
                <a:latin typeface="Cabin"/>
                <a:ea typeface="Cabin"/>
                <a:cs typeface="Cabin"/>
                <a:sym typeface="Cabin"/>
              </a:rPr>
              <a:t>SELECT</a:t>
            </a:r>
            <a:r>
              <a:rPr lang="en-US" sz="4400" b="0" i="0" u="none" strike="noStrike" cap="none" baseline="0" dirty="0">
                <a:solidFill>
                  <a:srgbClr val="FFFF00"/>
                </a:solidFill>
                <a:latin typeface="Cabin"/>
                <a:ea typeface="Cabin"/>
                <a:cs typeface="Cabin"/>
                <a:sym typeface="Cabin"/>
              </a:rPr>
              <a:t> * </a:t>
            </a:r>
            <a:r>
              <a:rPr lang="en-US" sz="4400" b="0" i="0" u="none" strike="noStrike" cap="none" baseline="0" dirty="0">
                <a:solidFill>
                  <a:srgbClr val="FF7F00"/>
                </a:solidFill>
                <a:latin typeface="Cabin"/>
                <a:ea typeface="Cabin"/>
                <a:cs typeface="Cabin"/>
                <a:sym typeface="Cabin"/>
              </a:rPr>
              <a:t>FROM</a:t>
            </a:r>
            <a:r>
              <a:rPr lang="en-US" sz="4400" b="0" i="0" u="none" strike="noStrike" cap="none" baseline="0" dirty="0">
                <a:solidFill>
                  <a:srgbClr val="FFFF00"/>
                </a:solidFill>
                <a:latin typeface="Cabin"/>
                <a:ea typeface="Cabin"/>
                <a:cs typeface="Cabin"/>
                <a:sym typeface="Cabin"/>
              </a:rPr>
              <a:t> Users </a:t>
            </a:r>
            <a:r>
              <a:rPr lang="en-US" sz="4400" b="0" i="0" u="none" strike="noStrike" cap="none" baseline="0" dirty="0">
                <a:solidFill>
                  <a:srgbClr val="FF7F00"/>
                </a:solidFill>
                <a:latin typeface="Cabin"/>
                <a:ea typeface="Cabin"/>
                <a:cs typeface="Cabin"/>
                <a:sym typeface="Cabin"/>
              </a:rPr>
              <a:t>WHERE</a:t>
            </a:r>
            <a:r>
              <a:rPr lang="en-US" sz="4400" b="0" i="0" u="none" strike="noStrike" cap="none" baseline="0" dirty="0">
                <a:solidFill>
                  <a:srgbClr val="FFFF00"/>
                </a:solidFill>
                <a:latin typeface="Cabin"/>
                <a:ea typeface="Cabin"/>
                <a:cs typeface="Cabin"/>
                <a:sym typeface="Cabin"/>
              </a:rPr>
              <a:t> email='</a:t>
            </a:r>
            <a:r>
              <a:rPr lang="en-US" sz="4400" b="0" i="0" u="none" strike="noStrike" cap="none" baseline="0" dirty="0" err="1">
                <a:solidFill>
                  <a:srgbClr val="FFFF00"/>
                </a:solidFill>
                <a:latin typeface="Cabin"/>
                <a:ea typeface="Cabin"/>
                <a:cs typeface="Cabin"/>
                <a:sym typeface="Cabin"/>
              </a:rPr>
              <a:t>csev@umich.edu</a:t>
            </a:r>
            <a:r>
              <a:rPr lang="en-US" sz="4400" b="0" i="0" u="none" strike="noStrike" cap="none" baseline="0" dirty="0">
                <a:solidFill>
                  <a:srgbClr val="FFFF00"/>
                </a:solidFill>
                <a:latin typeface="Cabin"/>
                <a:ea typeface="Cabin"/>
                <a:cs typeface="Cabin"/>
                <a:sym typeface="Cabin"/>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2" name="Picture 1" descr="Screen Shot 2015-08-10 at 8.38.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775843" cy="91440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2" name="Picture 1" descr="Screen Shot 2015-08-10 at 8.38.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775843" cy="9144000"/>
          </a:xfrm>
          <a:prstGeom prst="rect">
            <a:avLst/>
          </a:prstGeom>
        </p:spPr>
      </p:pic>
    </p:spTree>
    <p:extLst>
      <p:ext uri="{BB962C8B-B14F-4D97-AF65-F5344CB8AC3E}">
        <p14:creationId xmlns:p14="http://schemas.microsoft.com/office/powerpoint/2010/main" val="6370804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7600" b="0" i="0" u="none" strike="noStrike" cap="none" baseline="0">
                <a:solidFill>
                  <a:srgbClr val="FF7F00"/>
                </a:solidFill>
                <a:latin typeface="Cabin"/>
                <a:ea typeface="Cabin"/>
                <a:cs typeface="Cabin"/>
                <a:sym typeface="Cabin"/>
              </a:rPr>
              <a:t>Sorting with ORDER BY</a:t>
            </a:r>
          </a:p>
        </p:txBody>
      </p:sp>
      <p:sp>
        <p:nvSpPr>
          <p:cNvPr id="387" name="Shape 387"/>
          <p:cNvSpPr txBox="1">
            <a:spLocks noGrp="1"/>
          </p:cNvSpPr>
          <p:nvPr>
            <p:ph type="body" idx="1"/>
          </p:nvPr>
        </p:nvSpPr>
        <p:spPr>
          <a:xfrm>
            <a:off x="1155700" y="2603500"/>
            <a:ext cx="13931900" cy="2247900"/>
          </a:xfrm>
          <a:prstGeom prst="rect">
            <a:avLst/>
          </a:prstGeom>
          <a:noFill/>
          <a:ln>
            <a:noFill/>
          </a:ln>
        </p:spPr>
        <p:txBody>
          <a:bodyPr lIns="38100" tIns="38100" rIns="38100" bIns="38100" anchor="ctr" anchorCtr="0">
            <a:noAutofit/>
          </a:bodyPr>
          <a:lstStyle/>
          <a:p>
            <a:pPr marL="749300" marR="0" lvl="0" indent="-533400" algn="l" rtl="0">
              <a:lnSpc>
                <a:spcPct val="100000"/>
              </a:lnSpc>
              <a:spcBef>
                <a:spcPts val="0"/>
              </a:spcBef>
              <a:spcAft>
                <a:spcPts val="0"/>
              </a:spcAft>
              <a:buClr>
                <a:schemeClr val="lt1"/>
              </a:buClr>
              <a:buSzPct val="171000"/>
              <a:buFont typeface="Cabin"/>
              <a:buChar char="•"/>
            </a:pPr>
            <a:r>
              <a:rPr lang="en-US" sz="3600" b="0" i="0" u="none" strike="noStrike" cap="none" baseline="0">
                <a:solidFill>
                  <a:schemeClr val="lt1"/>
                </a:solidFill>
                <a:latin typeface="Cabin"/>
                <a:ea typeface="Cabin"/>
                <a:cs typeface="Cabin"/>
                <a:sym typeface="Cabin"/>
              </a:rPr>
              <a:t>You can add an </a:t>
            </a:r>
            <a:r>
              <a:rPr lang="en-US" sz="3600" b="0" i="0" u="none" strike="noStrike" cap="none" baseline="0">
                <a:solidFill>
                  <a:srgbClr val="FF7F00"/>
                </a:solidFill>
                <a:latin typeface="Cabin"/>
                <a:ea typeface="Cabin"/>
                <a:cs typeface="Cabin"/>
                <a:sym typeface="Cabin"/>
              </a:rPr>
              <a:t>ORDER BY </a:t>
            </a:r>
            <a:r>
              <a:rPr lang="en-US" sz="3600" b="0" i="0" u="none" strike="noStrike" cap="none" baseline="0">
                <a:solidFill>
                  <a:schemeClr val="lt1"/>
                </a:solidFill>
                <a:latin typeface="Cabin"/>
                <a:ea typeface="Cabin"/>
                <a:cs typeface="Cabin"/>
                <a:sym typeface="Cabin"/>
              </a:rPr>
              <a:t>clause to </a:t>
            </a:r>
            <a:r>
              <a:rPr lang="en-US" sz="3600" b="0" i="0" u="none" strike="noStrike" cap="none" baseline="0">
                <a:solidFill>
                  <a:srgbClr val="FF7F00"/>
                </a:solidFill>
                <a:latin typeface="Cabin"/>
                <a:ea typeface="Cabin"/>
                <a:cs typeface="Cabin"/>
                <a:sym typeface="Cabin"/>
              </a:rPr>
              <a:t>SELECT</a:t>
            </a:r>
            <a:r>
              <a:rPr lang="en-US" sz="3600" b="0" i="0" u="none" strike="noStrike" cap="none" baseline="0">
                <a:solidFill>
                  <a:schemeClr val="lt1"/>
                </a:solidFill>
                <a:latin typeface="Cabin"/>
                <a:ea typeface="Cabin"/>
                <a:cs typeface="Cabin"/>
                <a:sym typeface="Cabin"/>
              </a:rPr>
              <a:t> statements to get the results sorted in ascending or descending order</a:t>
            </a:r>
          </a:p>
        </p:txBody>
      </p:sp>
      <p:sp>
        <p:nvSpPr>
          <p:cNvPr id="388" name="Shape 388"/>
          <p:cNvSpPr txBox="1"/>
          <p:nvPr/>
        </p:nvSpPr>
        <p:spPr>
          <a:xfrm>
            <a:off x="527538" y="5905500"/>
            <a:ext cx="15298616" cy="749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500" b="0" i="0" u="none" strike="noStrike" cap="none" baseline="0" dirty="0">
                <a:solidFill>
                  <a:srgbClr val="FF7F00"/>
                </a:solidFill>
                <a:latin typeface="Cabin"/>
                <a:ea typeface="Cabin"/>
                <a:cs typeface="Cabin"/>
                <a:sym typeface="Cabin"/>
              </a:rPr>
              <a:t>SELECT</a:t>
            </a:r>
            <a:r>
              <a:rPr lang="en-US" sz="4500" b="0" i="0" u="none" strike="noStrike" cap="none" baseline="0" dirty="0">
                <a:solidFill>
                  <a:schemeClr val="lt1"/>
                </a:solidFill>
                <a:latin typeface="Cabin"/>
                <a:ea typeface="Cabin"/>
                <a:cs typeface="Cabin"/>
                <a:sym typeface="Cabin"/>
              </a:rPr>
              <a:t> </a:t>
            </a:r>
            <a:r>
              <a:rPr lang="en-US" sz="4500" b="0" i="0" u="none" strike="noStrike" cap="none" baseline="0" dirty="0">
                <a:solidFill>
                  <a:srgbClr val="FFFF00"/>
                </a:solidFill>
                <a:latin typeface="Cabin"/>
                <a:ea typeface="Cabin"/>
                <a:cs typeface="Cabin"/>
                <a:sym typeface="Cabin"/>
              </a:rPr>
              <a:t>*</a:t>
            </a:r>
            <a:r>
              <a:rPr lang="en-US" sz="4500" b="0" i="0" u="none" strike="noStrike" cap="none" baseline="0" dirty="0">
                <a:solidFill>
                  <a:schemeClr val="lt1"/>
                </a:solidFill>
                <a:latin typeface="Cabin"/>
                <a:ea typeface="Cabin"/>
                <a:cs typeface="Cabin"/>
                <a:sym typeface="Cabin"/>
              </a:rPr>
              <a:t> </a:t>
            </a:r>
            <a:r>
              <a:rPr lang="en-US" sz="4500" b="0" i="0" u="none" strike="noStrike" cap="none" baseline="0" dirty="0">
                <a:solidFill>
                  <a:srgbClr val="FF7F00"/>
                </a:solidFill>
                <a:latin typeface="Cabin"/>
                <a:ea typeface="Cabin"/>
                <a:cs typeface="Cabin"/>
                <a:sym typeface="Cabin"/>
              </a:rPr>
              <a:t>FROM</a:t>
            </a:r>
            <a:r>
              <a:rPr lang="en-US" sz="4500" b="0" i="0" u="none" strike="noStrike" cap="none" baseline="0" dirty="0">
                <a:solidFill>
                  <a:schemeClr val="lt1"/>
                </a:solidFill>
                <a:latin typeface="Cabin"/>
                <a:ea typeface="Cabin"/>
                <a:cs typeface="Cabin"/>
                <a:sym typeface="Cabin"/>
              </a:rPr>
              <a:t> </a:t>
            </a:r>
            <a:r>
              <a:rPr lang="en-US" sz="4500" b="0" i="0" u="none" strike="noStrike" cap="none" baseline="0" dirty="0">
                <a:solidFill>
                  <a:srgbClr val="FFFF00"/>
                </a:solidFill>
                <a:latin typeface="Cabin"/>
                <a:ea typeface="Cabin"/>
                <a:cs typeface="Cabin"/>
                <a:sym typeface="Cabin"/>
              </a:rPr>
              <a:t>Users</a:t>
            </a:r>
            <a:r>
              <a:rPr lang="en-US" sz="4500" b="0" i="0" u="none" strike="noStrike" cap="none" baseline="0" dirty="0">
                <a:solidFill>
                  <a:schemeClr val="lt1"/>
                </a:solidFill>
                <a:latin typeface="Cabin"/>
                <a:ea typeface="Cabin"/>
                <a:cs typeface="Cabin"/>
                <a:sym typeface="Cabin"/>
              </a:rPr>
              <a:t> </a:t>
            </a:r>
            <a:r>
              <a:rPr lang="en-US" sz="4500" b="0" i="0" u="none" strike="noStrike" cap="none" baseline="0" dirty="0">
                <a:solidFill>
                  <a:srgbClr val="FF7F00"/>
                </a:solidFill>
                <a:latin typeface="Cabin"/>
                <a:ea typeface="Cabin"/>
                <a:cs typeface="Cabin"/>
                <a:sym typeface="Cabin"/>
              </a:rPr>
              <a:t>ORDER BY</a:t>
            </a:r>
            <a:r>
              <a:rPr lang="en-US" sz="4500" b="0" i="0" u="none" strike="noStrike" cap="none" baseline="0" dirty="0">
                <a:solidFill>
                  <a:schemeClr val="lt1"/>
                </a:solidFill>
                <a:latin typeface="Cabin"/>
                <a:ea typeface="Cabin"/>
                <a:cs typeface="Cabin"/>
                <a:sym typeface="Cabin"/>
              </a:rPr>
              <a:t> </a:t>
            </a:r>
            <a:r>
              <a:rPr lang="en-US" sz="4500" b="0" i="0" u="none" strike="noStrike" cap="none" baseline="0" dirty="0">
                <a:solidFill>
                  <a:srgbClr val="FFFF00"/>
                </a:solidFill>
                <a:latin typeface="Cabin"/>
                <a:ea typeface="Cabin"/>
                <a:cs typeface="Cabin"/>
                <a:sym typeface="Cabin"/>
              </a:rPr>
              <a:t>email</a:t>
            </a:r>
          </a:p>
        </p:txBody>
      </p:sp>
      <p:sp>
        <p:nvSpPr>
          <p:cNvPr id="389" name="Shape 389"/>
          <p:cNvSpPr txBox="1"/>
          <p:nvPr/>
        </p:nvSpPr>
        <p:spPr>
          <a:xfrm>
            <a:off x="195386" y="7086600"/>
            <a:ext cx="15494000" cy="749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500" b="0" i="0" u="none" strike="noStrike" cap="none" baseline="0" dirty="0">
                <a:solidFill>
                  <a:srgbClr val="FF7F00"/>
                </a:solidFill>
                <a:latin typeface="Cabin"/>
                <a:ea typeface="Cabin"/>
                <a:cs typeface="Cabin"/>
                <a:sym typeface="Cabin"/>
              </a:rPr>
              <a:t>SELECT</a:t>
            </a:r>
            <a:r>
              <a:rPr lang="en-US" sz="4500" b="0" i="0" u="none" strike="noStrike" cap="none" baseline="0" dirty="0">
                <a:solidFill>
                  <a:schemeClr val="lt1"/>
                </a:solidFill>
                <a:latin typeface="Cabin"/>
                <a:ea typeface="Cabin"/>
                <a:cs typeface="Cabin"/>
                <a:sym typeface="Cabin"/>
              </a:rPr>
              <a:t> </a:t>
            </a:r>
            <a:r>
              <a:rPr lang="en-US" sz="4500" b="0" i="0" u="none" strike="noStrike" cap="none" baseline="0" dirty="0">
                <a:solidFill>
                  <a:srgbClr val="FFFF00"/>
                </a:solidFill>
                <a:latin typeface="Cabin"/>
                <a:ea typeface="Cabin"/>
                <a:cs typeface="Cabin"/>
                <a:sym typeface="Cabin"/>
              </a:rPr>
              <a:t>*</a:t>
            </a:r>
            <a:r>
              <a:rPr lang="en-US" sz="4500" b="0" i="0" u="none" strike="noStrike" cap="none" baseline="0" dirty="0">
                <a:solidFill>
                  <a:schemeClr val="lt1"/>
                </a:solidFill>
                <a:latin typeface="Cabin"/>
                <a:ea typeface="Cabin"/>
                <a:cs typeface="Cabin"/>
                <a:sym typeface="Cabin"/>
              </a:rPr>
              <a:t> </a:t>
            </a:r>
            <a:r>
              <a:rPr lang="en-US" sz="4500" b="0" i="0" u="none" strike="noStrike" cap="none" baseline="0" dirty="0">
                <a:solidFill>
                  <a:srgbClr val="FF7F00"/>
                </a:solidFill>
                <a:latin typeface="Cabin"/>
                <a:ea typeface="Cabin"/>
                <a:cs typeface="Cabin"/>
                <a:sym typeface="Cabin"/>
              </a:rPr>
              <a:t>FROM</a:t>
            </a:r>
            <a:r>
              <a:rPr lang="en-US" sz="4500" b="0" i="0" u="none" strike="noStrike" cap="none" baseline="0" dirty="0">
                <a:solidFill>
                  <a:schemeClr val="lt1"/>
                </a:solidFill>
                <a:latin typeface="Cabin"/>
                <a:ea typeface="Cabin"/>
                <a:cs typeface="Cabin"/>
                <a:sym typeface="Cabin"/>
              </a:rPr>
              <a:t> </a:t>
            </a:r>
            <a:r>
              <a:rPr lang="en-US" sz="4500" b="0" i="0" u="none" strike="noStrike" cap="none" baseline="0" dirty="0">
                <a:solidFill>
                  <a:srgbClr val="FFFF00"/>
                </a:solidFill>
                <a:latin typeface="Cabin"/>
                <a:ea typeface="Cabin"/>
                <a:cs typeface="Cabin"/>
                <a:sym typeface="Cabin"/>
              </a:rPr>
              <a:t>Users</a:t>
            </a:r>
            <a:r>
              <a:rPr lang="en-US" sz="4500" b="0" i="0" u="none" strike="noStrike" cap="none" baseline="0" dirty="0">
                <a:solidFill>
                  <a:schemeClr val="lt1"/>
                </a:solidFill>
                <a:latin typeface="Cabin"/>
                <a:ea typeface="Cabin"/>
                <a:cs typeface="Cabin"/>
                <a:sym typeface="Cabin"/>
              </a:rPr>
              <a:t> </a:t>
            </a:r>
            <a:r>
              <a:rPr lang="en-US" sz="4500" b="0" i="0" u="none" strike="noStrike" cap="none" baseline="0" dirty="0">
                <a:solidFill>
                  <a:srgbClr val="FF7F00"/>
                </a:solidFill>
                <a:latin typeface="Cabin"/>
                <a:ea typeface="Cabin"/>
                <a:cs typeface="Cabin"/>
                <a:sym typeface="Cabin"/>
              </a:rPr>
              <a:t>ORDER BY</a:t>
            </a:r>
            <a:r>
              <a:rPr lang="en-US" sz="4500" b="0" i="0" u="none" strike="noStrike" cap="none" baseline="0" dirty="0">
                <a:solidFill>
                  <a:schemeClr val="lt1"/>
                </a:solidFill>
                <a:latin typeface="Cabin"/>
                <a:ea typeface="Cabin"/>
                <a:cs typeface="Cabin"/>
                <a:sym typeface="Cabin"/>
              </a:rPr>
              <a:t> </a:t>
            </a:r>
            <a:r>
              <a:rPr lang="en-US" sz="4500" b="0" i="0" u="none" strike="noStrike" cap="none" baseline="0" dirty="0">
                <a:solidFill>
                  <a:srgbClr val="FFFF00"/>
                </a:solidFill>
                <a:latin typeface="Cabin"/>
                <a:ea typeface="Cabin"/>
                <a:cs typeface="Cabin"/>
                <a:sym typeface="Cabin"/>
              </a:rPr>
              <a:t>name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2" name="Picture 1" descr="Screen Shot 2015-08-10 at 8.57.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307" y="0"/>
            <a:ext cx="14688345" cy="9749692"/>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7600" b="0" i="0" u="none" strike="noStrike" cap="none" baseline="0" dirty="0">
                <a:solidFill>
                  <a:srgbClr val="00FF00"/>
                </a:solidFill>
                <a:latin typeface="Cabin"/>
                <a:ea typeface="Cabin"/>
                <a:cs typeface="Cabin"/>
                <a:sym typeface="Cabin"/>
              </a:rPr>
              <a:t>SQL Summary</a:t>
            </a:r>
          </a:p>
        </p:txBody>
      </p:sp>
      <p:sp>
        <p:nvSpPr>
          <p:cNvPr id="400" name="Shape 400"/>
          <p:cNvSpPr txBox="1"/>
          <p:nvPr/>
        </p:nvSpPr>
        <p:spPr>
          <a:xfrm>
            <a:off x="5507037" y="5245100"/>
            <a:ext cx="4918200" cy="8000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000" b="0" i="0" u="none" strike="noStrike" cap="none" baseline="0" dirty="0" smtClean="0">
                <a:solidFill>
                  <a:srgbClr val="FF6600"/>
                </a:solidFill>
                <a:latin typeface="Courier New"/>
                <a:ea typeface="Courier New"/>
                <a:cs typeface="Courier New"/>
                <a:sym typeface="Courier New"/>
              </a:rPr>
              <a:t>SELECT</a:t>
            </a:r>
            <a:r>
              <a:rPr lang="en-US" sz="3000" b="0" i="0" u="none" strike="noStrike" cap="none" baseline="0" dirty="0" smtClean="0">
                <a:solidFill>
                  <a:srgbClr val="FFFF00"/>
                </a:solidFill>
                <a:latin typeface="Courier New"/>
                <a:ea typeface="Courier New"/>
                <a:cs typeface="Courier New"/>
                <a:sym typeface="Courier New"/>
              </a:rPr>
              <a:t> * </a:t>
            </a:r>
            <a:r>
              <a:rPr lang="en-US" sz="3000" b="0" i="0" u="none" strike="noStrike" cap="none" baseline="0" dirty="0" smtClean="0">
                <a:solidFill>
                  <a:srgbClr val="FF6600"/>
                </a:solidFill>
                <a:latin typeface="Courier New"/>
                <a:ea typeface="Courier New"/>
                <a:cs typeface="Courier New"/>
                <a:sym typeface="Courier New"/>
              </a:rPr>
              <a:t>FROM</a:t>
            </a:r>
            <a:r>
              <a:rPr lang="en-US" sz="3000" b="0" i="0" u="none" strike="noStrike" cap="none" baseline="0" dirty="0" smtClean="0">
                <a:solidFill>
                  <a:srgbClr val="FFFF00"/>
                </a:solidFill>
                <a:latin typeface="Courier New"/>
                <a:ea typeface="Courier New"/>
                <a:cs typeface="Courier New"/>
                <a:sym typeface="Courier New"/>
              </a:rPr>
              <a:t> Users</a:t>
            </a:r>
            <a:endParaRPr lang="en-US" sz="3000" b="0" i="0" u="none" strike="noStrike" cap="none" baseline="0" dirty="0">
              <a:solidFill>
                <a:srgbClr val="FFFF00"/>
              </a:solidFill>
              <a:latin typeface="Courier New"/>
              <a:ea typeface="Courier New"/>
              <a:cs typeface="Courier New"/>
              <a:sym typeface="Courier New"/>
            </a:endParaRPr>
          </a:p>
        </p:txBody>
      </p:sp>
      <p:sp>
        <p:nvSpPr>
          <p:cNvPr id="401" name="Shape 401"/>
          <p:cNvSpPr txBox="1"/>
          <p:nvPr/>
        </p:nvSpPr>
        <p:spPr>
          <a:xfrm>
            <a:off x="1528761" y="6083300"/>
            <a:ext cx="12876299" cy="8000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000" b="0" i="0" u="none" strike="noStrike" cap="none" baseline="0" dirty="0" smtClean="0">
                <a:solidFill>
                  <a:srgbClr val="FF6600"/>
                </a:solidFill>
                <a:latin typeface="Courier New"/>
                <a:ea typeface="Courier New"/>
                <a:cs typeface="Courier New"/>
                <a:sym typeface="Courier New"/>
              </a:rPr>
              <a:t>SELECT</a:t>
            </a:r>
            <a:r>
              <a:rPr lang="en-US" sz="3000" b="0" i="0" u="none" strike="noStrike" cap="none" dirty="0" smtClean="0">
                <a:solidFill>
                  <a:srgbClr val="FF6600"/>
                </a:solidFill>
                <a:latin typeface="Courier New"/>
                <a:ea typeface="Courier New"/>
                <a:cs typeface="Courier New"/>
                <a:sym typeface="Courier New"/>
              </a:rPr>
              <a:t> </a:t>
            </a:r>
            <a:r>
              <a:rPr lang="en-US" sz="3000" b="0" i="0" u="none" strike="noStrike" cap="none" baseline="0" dirty="0" smtClean="0">
                <a:solidFill>
                  <a:srgbClr val="FFFF00"/>
                </a:solidFill>
                <a:latin typeface="Courier New"/>
                <a:ea typeface="Courier New"/>
                <a:cs typeface="Courier New"/>
                <a:sym typeface="Courier New"/>
              </a:rPr>
              <a:t>* </a:t>
            </a:r>
            <a:r>
              <a:rPr lang="en-US" sz="3000" b="0" i="0" u="none" strike="noStrike" cap="none" baseline="0" dirty="0" smtClean="0">
                <a:solidFill>
                  <a:srgbClr val="FF6600"/>
                </a:solidFill>
                <a:latin typeface="Courier New"/>
                <a:ea typeface="Courier New"/>
                <a:cs typeface="Courier New"/>
                <a:sym typeface="Courier New"/>
              </a:rPr>
              <a:t>FROM</a:t>
            </a:r>
            <a:r>
              <a:rPr lang="en-US" sz="3000" b="0" i="0" u="none" strike="noStrike" cap="none" baseline="0" dirty="0" smtClean="0">
                <a:solidFill>
                  <a:srgbClr val="FFFF00"/>
                </a:solidFill>
                <a:latin typeface="Courier New"/>
                <a:ea typeface="Courier New"/>
                <a:cs typeface="Courier New"/>
                <a:sym typeface="Courier New"/>
              </a:rPr>
              <a:t> Users </a:t>
            </a:r>
            <a:r>
              <a:rPr lang="en-US" sz="3000" b="0" i="0" u="none" strike="noStrike" cap="none" baseline="0" dirty="0" smtClean="0">
                <a:solidFill>
                  <a:srgbClr val="FF6600"/>
                </a:solidFill>
                <a:latin typeface="Courier New"/>
                <a:ea typeface="Courier New"/>
                <a:cs typeface="Courier New"/>
                <a:sym typeface="Courier New"/>
              </a:rPr>
              <a:t>WHERE</a:t>
            </a:r>
            <a:r>
              <a:rPr lang="en-US" sz="3000" b="0" i="0" u="none" strike="noStrike" cap="none" dirty="0" smtClean="0">
                <a:solidFill>
                  <a:srgbClr val="FF6600"/>
                </a:solidFill>
                <a:latin typeface="Courier New"/>
                <a:ea typeface="Courier New"/>
                <a:cs typeface="Courier New"/>
                <a:sym typeface="Courier New"/>
              </a:rPr>
              <a:t> </a:t>
            </a:r>
            <a:r>
              <a:rPr lang="en-US" sz="3000" b="0" i="0" u="none" strike="noStrike" cap="none" baseline="0" dirty="0" smtClean="0">
                <a:solidFill>
                  <a:srgbClr val="FFFF00"/>
                </a:solidFill>
                <a:latin typeface="Courier New"/>
                <a:ea typeface="Courier New"/>
                <a:cs typeface="Courier New"/>
                <a:sym typeface="Courier New"/>
              </a:rPr>
              <a:t>email</a:t>
            </a:r>
            <a:r>
              <a:rPr lang="en-US" sz="3000" b="0" i="0" u="none" strike="noStrike" cap="none" baseline="0" dirty="0">
                <a:solidFill>
                  <a:srgbClr val="FFFF00"/>
                </a:solidFill>
                <a:latin typeface="Courier New"/>
                <a:ea typeface="Courier New"/>
                <a:cs typeface="Courier New"/>
                <a:sym typeface="Courier New"/>
              </a:rPr>
              <a:t>='</a:t>
            </a:r>
            <a:r>
              <a:rPr lang="en-US" sz="3000" b="0" i="0" u="none" strike="noStrike" cap="none" baseline="0" dirty="0" err="1">
                <a:solidFill>
                  <a:srgbClr val="FFFF00"/>
                </a:solidFill>
                <a:latin typeface="Courier New"/>
                <a:ea typeface="Courier New"/>
                <a:cs typeface="Courier New"/>
                <a:sym typeface="Courier New"/>
              </a:rPr>
              <a:t>csev@umich.edu</a:t>
            </a:r>
            <a:r>
              <a:rPr lang="en-US" sz="3000" b="0" i="0" u="none" strike="noStrike" cap="none" baseline="0" dirty="0">
                <a:solidFill>
                  <a:srgbClr val="FFFF00"/>
                </a:solidFill>
                <a:latin typeface="Courier New"/>
                <a:ea typeface="Courier New"/>
                <a:cs typeface="Courier New"/>
                <a:sym typeface="Courier New"/>
              </a:rPr>
              <a:t>'</a:t>
            </a:r>
          </a:p>
        </p:txBody>
      </p:sp>
      <p:sp>
        <p:nvSpPr>
          <p:cNvPr id="402" name="Shape 402"/>
          <p:cNvSpPr txBox="1"/>
          <p:nvPr/>
        </p:nvSpPr>
        <p:spPr>
          <a:xfrm>
            <a:off x="922337" y="4330700"/>
            <a:ext cx="14392199" cy="723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000" b="0" i="0" u="none" strike="noStrike" cap="none" baseline="0" dirty="0" smtClean="0">
                <a:solidFill>
                  <a:srgbClr val="FF6600"/>
                </a:solidFill>
                <a:latin typeface="Courier New"/>
                <a:ea typeface="Courier New"/>
                <a:cs typeface="Courier New"/>
                <a:sym typeface="Courier New"/>
              </a:rPr>
              <a:t>UPDATE</a:t>
            </a:r>
            <a:r>
              <a:rPr lang="en-US" sz="3000" b="0" i="0" u="none" strike="noStrike" cap="none" baseline="0" dirty="0" smtClean="0">
                <a:solidFill>
                  <a:srgbClr val="FFFF00"/>
                </a:solidFill>
                <a:latin typeface="Courier New"/>
                <a:ea typeface="Courier New"/>
                <a:cs typeface="Courier New"/>
                <a:sym typeface="Courier New"/>
              </a:rPr>
              <a:t> Users </a:t>
            </a:r>
            <a:r>
              <a:rPr lang="en-US" sz="3000" b="0" i="0" u="none" strike="noStrike" cap="none" baseline="0" dirty="0" smtClean="0">
                <a:solidFill>
                  <a:srgbClr val="FF6600"/>
                </a:solidFill>
                <a:latin typeface="Courier New"/>
                <a:ea typeface="Courier New"/>
                <a:cs typeface="Courier New"/>
                <a:sym typeface="Courier New"/>
              </a:rPr>
              <a:t>SET</a:t>
            </a:r>
            <a:r>
              <a:rPr lang="en-US" sz="3000" b="0" i="0" u="none" strike="noStrike" cap="none" baseline="0" dirty="0" smtClean="0">
                <a:solidFill>
                  <a:srgbClr val="FFFF00"/>
                </a:solidFill>
                <a:latin typeface="Courier New"/>
                <a:ea typeface="Courier New"/>
                <a:cs typeface="Courier New"/>
                <a:sym typeface="Courier New"/>
              </a:rPr>
              <a:t> name</a:t>
            </a:r>
            <a:r>
              <a:rPr lang="en-US" sz="3000" b="0" i="0" u="none" strike="noStrike" cap="none" baseline="0" dirty="0">
                <a:solidFill>
                  <a:srgbClr val="FFFF00"/>
                </a:solidFill>
                <a:latin typeface="Courier New"/>
                <a:ea typeface="Courier New"/>
                <a:cs typeface="Courier New"/>
                <a:sym typeface="Courier New"/>
              </a:rPr>
              <a:t>="Charles" </a:t>
            </a:r>
            <a:r>
              <a:rPr lang="en-US" sz="3000" b="0" i="0" u="none" strike="noStrike" cap="none" baseline="0" dirty="0" smtClean="0">
                <a:solidFill>
                  <a:srgbClr val="FF6600"/>
                </a:solidFill>
                <a:latin typeface="Courier New"/>
                <a:ea typeface="Courier New"/>
                <a:cs typeface="Courier New"/>
                <a:sym typeface="Courier New"/>
              </a:rPr>
              <a:t>WHERE</a:t>
            </a:r>
            <a:r>
              <a:rPr lang="en-US" sz="3000" b="0" i="0" u="none" strike="noStrike" cap="none" baseline="0" dirty="0" smtClean="0">
                <a:solidFill>
                  <a:srgbClr val="FFFF00"/>
                </a:solidFill>
                <a:latin typeface="Courier New"/>
                <a:ea typeface="Courier New"/>
                <a:cs typeface="Courier New"/>
                <a:sym typeface="Courier New"/>
              </a:rPr>
              <a:t> email</a:t>
            </a:r>
            <a:r>
              <a:rPr lang="en-US" sz="3000" b="0" i="0" u="none" strike="noStrike" cap="none" baseline="0" dirty="0">
                <a:solidFill>
                  <a:srgbClr val="FFFF00"/>
                </a:solidFill>
                <a:latin typeface="Courier New"/>
                <a:ea typeface="Courier New"/>
                <a:cs typeface="Courier New"/>
                <a:sym typeface="Courier New"/>
              </a:rPr>
              <a:t>='</a:t>
            </a:r>
            <a:r>
              <a:rPr lang="en-US" sz="3000" b="0" i="0" u="none" strike="noStrike" cap="none" baseline="0" dirty="0" err="1">
                <a:solidFill>
                  <a:srgbClr val="FFFF00"/>
                </a:solidFill>
                <a:latin typeface="Courier New"/>
                <a:ea typeface="Courier New"/>
                <a:cs typeface="Courier New"/>
                <a:sym typeface="Courier New"/>
              </a:rPr>
              <a:t>csev@umich.edu</a:t>
            </a:r>
            <a:r>
              <a:rPr lang="en-US" sz="3000" b="0" i="0" u="none" strike="noStrike" cap="none" baseline="0" dirty="0">
                <a:solidFill>
                  <a:srgbClr val="FFFF00"/>
                </a:solidFill>
                <a:latin typeface="Courier New"/>
                <a:ea typeface="Courier New"/>
                <a:cs typeface="Courier New"/>
                <a:sym typeface="Courier New"/>
              </a:rPr>
              <a:t>'</a:t>
            </a:r>
          </a:p>
        </p:txBody>
      </p:sp>
      <p:sp>
        <p:nvSpPr>
          <p:cNvPr id="403" name="Shape 403"/>
          <p:cNvSpPr txBox="1"/>
          <p:nvPr/>
        </p:nvSpPr>
        <p:spPr>
          <a:xfrm>
            <a:off x="376725" y="2568900"/>
            <a:ext cx="15661199" cy="736499"/>
          </a:xfrm>
          <a:prstGeom prst="rect">
            <a:avLst/>
          </a:prstGeom>
          <a:noFill/>
          <a:ln>
            <a:noFill/>
          </a:ln>
        </p:spPr>
        <p:txBody>
          <a:bodyPr lIns="0" tIns="0" rIns="0" bIns="0" anchor="ctr" anchorCtr="0">
            <a:noAutofit/>
          </a:bodyPr>
          <a:lstStyle/>
          <a:p>
            <a:pPr lvl="0" algn="ctr">
              <a:buClr>
                <a:srgbClr val="FFFF00"/>
              </a:buClr>
              <a:buSzPct val="25000"/>
            </a:pPr>
            <a:r>
              <a:rPr lang="en-US" sz="3000" dirty="0">
                <a:solidFill>
                  <a:srgbClr val="FF6600"/>
                </a:solidFill>
                <a:latin typeface="Courier New"/>
                <a:ea typeface="Courier New"/>
                <a:cs typeface="Courier New"/>
                <a:sym typeface="Courier New"/>
              </a:rPr>
              <a:t>INSERT INTO </a:t>
            </a:r>
            <a:r>
              <a:rPr lang="en-US" sz="3000" dirty="0">
                <a:solidFill>
                  <a:srgbClr val="FFFF00"/>
                </a:solidFill>
                <a:latin typeface="Courier New"/>
                <a:ea typeface="Courier New"/>
                <a:cs typeface="Courier New"/>
                <a:sym typeface="Courier New"/>
              </a:rPr>
              <a:t>Users (name, email) </a:t>
            </a:r>
            <a:r>
              <a:rPr lang="en-US" sz="3000" dirty="0">
                <a:solidFill>
                  <a:srgbClr val="FF6600"/>
                </a:solidFill>
                <a:latin typeface="Courier New"/>
                <a:ea typeface="Courier New"/>
                <a:cs typeface="Courier New"/>
                <a:sym typeface="Courier New"/>
              </a:rPr>
              <a:t>VALUES</a:t>
            </a:r>
            <a:r>
              <a:rPr lang="en-US" sz="3000" dirty="0">
                <a:solidFill>
                  <a:srgbClr val="FFFF00"/>
                </a:solidFill>
                <a:latin typeface="Courier New"/>
                <a:ea typeface="Courier New"/>
                <a:cs typeface="Courier New"/>
                <a:sym typeface="Courier New"/>
              </a:rPr>
              <a:t> ('Kristin', '</a:t>
            </a:r>
            <a:r>
              <a:rPr lang="en-US" sz="3000" dirty="0" err="1">
                <a:solidFill>
                  <a:srgbClr val="FFFF00"/>
                </a:solidFill>
                <a:latin typeface="Courier New"/>
                <a:ea typeface="Courier New"/>
                <a:cs typeface="Courier New"/>
                <a:sym typeface="Courier New"/>
              </a:rPr>
              <a:t>kf@umich.edu</a:t>
            </a:r>
            <a:r>
              <a:rPr lang="en-US" sz="3000" dirty="0">
                <a:solidFill>
                  <a:srgbClr val="FFFF00"/>
                </a:solidFill>
                <a:latin typeface="Courier New"/>
                <a:ea typeface="Courier New"/>
                <a:cs typeface="Courier New"/>
                <a:sym typeface="Courier New"/>
              </a:rPr>
              <a:t>')</a:t>
            </a:r>
          </a:p>
        </p:txBody>
      </p:sp>
      <p:sp>
        <p:nvSpPr>
          <p:cNvPr id="404" name="Shape 404"/>
          <p:cNvSpPr txBox="1"/>
          <p:nvPr/>
        </p:nvSpPr>
        <p:spPr>
          <a:xfrm>
            <a:off x="2074874" y="3392637"/>
            <a:ext cx="11801399" cy="7745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000" b="0" i="0" u="none" strike="noStrike" cap="none" baseline="0" dirty="0" smtClean="0">
                <a:solidFill>
                  <a:srgbClr val="FF6600"/>
                </a:solidFill>
                <a:latin typeface="Courier New"/>
                <a:ea typeface="Courier New"/>
                <a:cs typeface="Courier New"/>
                <a:sym typeface="Courier New"/>
              </a:rPr>
              <a:t>DELETE FROM </a:t>
            </a:r>
            <a:r>
              <a:rPr lang="en-US" sz="3000" b="0" i="0" u="none" strike="noStrike" cap="none" baseline="0" dirty="0" smtClean="0">
                <a:solidFill>
                  <a:srgbClr val="FFFF00"/>
                </a:solidFill>
                <a:latin typeface="Courier New"/>
                <a:ea typeface="Courier New"/>
                <a:cs typeface="Courier New"/>
                <a:sym typeface="Courier New"/>
              </a:rPr>
              <a:t>Users </a:t>
            </a:r>
            <a:r>
              <a:rPr lang="en-US" sz="3000" b="0" i="0" u="none" strike="noStrike" cap="none" baseline="0" dirty="0" smtClean="0">
                <a:solidFill>
                  <a:srgbClr val="FF6600"/>
                </a:solidFill>
                <a:latin typeface="Courier New"/>
                <a:ea typeface="Courier New"/>
                <a:cs typeface="Courier New"/>
                <a:sym typeface="Courier New"/>
              </a:rPr>
              <a:t>WHERE</a:t>
            </a:r>
            <a:r>
              <a:rPr lang="en-US" sz="3000" b="0" i="0" u="none" strike="noStrike" cap="none" dirty="0" smtClean="0">
                <a:solidFill>
                  <a:srgbClr val="FF6600"/>
                </a:solidFill>
                <a:latin typeface="Courier New"/>
                <a:ea typeface="Courier New"/>
                <a:cs typeface="Courier New"/>
                <a:sym typeface="Courier New"/>
              </a:rPr>
              <a:t> </a:t>
            </a:r>
            <a:r>
              <a:rPr lang="en-US" sz="3000" b="0" i="0" u="none" strike="noStrike" cap="none" baseline="0" dirty="0" smtClean="0">
                <a:solidFill>
                  <a:srgbClr val="FFFF00"/>
                </a:solidFill>
                <a:latin typeface="Courier New"/>
                <a:ea typeface="Courier New"/>
                <a:cs typeface="Courier New"/>
                <a:sym typeface="Courier New"/>
              </a:rPr>
              <a:t>email</a:t>
            </a:r>
            <a:r>
              <a:rPr lang="en-US" sz="3000" b="0" i="0" u="none" strike="noStrike" cap="none" baseline="0" dirty="0">
                <a:solidFill>
                  <a:srgbClr val="FFFF00"/>
                </a:solidFill>
                <a:latin typeface="Courier New"/>
                <a:ea typeface="Courier New"/>
                <a:cs typeface="Courier New"/>
                <a:sym typeface="Courier New"/>
              </a:rPr>
              <a:t>='</a:t>
            </a:r>
            <a:r>
              <a:rPr lang="en-US" sz="3000" b="0" i="0" u="none" strike="noStrike" cap="none" baseline="0" dirty="0" err="1">
                <a:solidFill>
                  <a:srgbClr val="FFFF00"/>
                </a:solidFill>
                <a:latin typeface="Courier New"/>
                <a:ea typeface="Courier New"/>
                <a:cs typeface="Courier New"/>
                <a:sym typeface="Courier New"/>
              </a:rPr>
              <a:t>ted@umich.edu</a:t>
            </a:r>
            <a:r>
              <a:rPr lang="en-US" sz="3000" b="0" i="0" u="none" strike="noStrike" cap="none" baseline="0" dirty="0">
                <a:solidFill>
                  <a:srgbClr val="FFFF00"/>
                </a:solidFill>
                <a:latin typeface="Courier New"/>
                <a:ea typeface="Courier New"/>
                <a:cs typeface="Courier New"/>
                <a:sym typeface="Courier New"/>
              </a:rPr>
              <a:t>'</a:t>
            </a:r>
          </a:p>
        </p:txBody>
      </p:sp>
      <p:sp>
        <p:nvSpPr>
          <p:cNvPr id="405" name="Shape 405"/>
          <p:cNvSpPr txBox="1"/>
          <p:nvPr/>
        </p:nvSpPr>
        <p:spPr>
          <a:xfrm>
            <a:off x="3894137" y="6997700"/>
            <a:ext cx="8158199" cy="7493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000" b="0" i="0" u="none" strike="noStrike" cap="none" baseline="0" dirty="0" smtClean="0">
                <a:solidFill>
                  <a:srgbClr val="FF6600"/>
                </a:solidFill>
                <a:latin typeface="Courier New"/>
                <a:ea typeface="Courier New"/>
                <a:cs typeface="Courier New"/>
                <a:sym typeface="Courier New"/>
              </a:rPr>
              <a:t>SELECT</a:t>
            </a:r>
            <a:r>
              <a:rPr lang="en-US" sz="3000" b="0" i="0" u="none" strike="noStrike" cap="none" baseline="0" dirty="0" smtClean="0">
                <a:solidFill>
                  <a:srgbClr val="FFFF00"/>
                </a:solidFill>
                <a:latin typeface="Courier New"/>
                <a:ea typeface="Courier New"/>
                <a:cs typeface="Courier New"/>
                <a:sym typeface="Courier New"/>
              </a:rPr>
              <a:t> * </a:t>
            </a:r>
            <a:r>
              <a:rPr lang="en-US" sz="3000" b="0" i="0" u="none" strike="noStrike" cap="none" baseline="0" dirty="0" smtClean="0">
                <a:solidFill>
                  <a:srgbClr val="FF6600"/>
                </a:solidFill>
                <a:latin typeface="Courier New"/>
                <a:ea typeface="Courier New"/>
                <a:cs typeface="Courier New"/>
                <a:sym typeface="Courier New"/>
              </a:rPr>
              <a:t>FROM</a:t>
            </a:r>
            <a:r>
              <a:rPr lang="en-US" sz="3000" b="0" i="0" u="none" strike="noStrike" cap="none" baseline="0" dirty="0" smtClean="0">
                <a:solidFill>
                  <a:srgbClr val="FFFF00"/>
                </a:solidFill>
                <a:latin typeface="Courier New"/>
                <a:ea typeface="Courier New"/>
                <a:cs typeface="Courier New"/>
                <a:sym typeface="Courier New"/>
              </a:rPr>
              <a:t> Users </a:t>
            </a:r>
            <a:r>
              <a:rPr lang="en-US" sz="3000" b="0" i="0" u="none" strike="noStrike" cap="none" baseline="0" dirty="0" smtClean="0">
                <a:solidFill>
                  <a:srgbClr val="FF6600"/>
                </a:solidFill>
                <a:latin typeface="Courier New"/>
                <a:ea typeface="Courier New"/>
                <a:cs typeface="Courier New"/>
                <a:sym typeface="Courier New"/>
              </a:rPr>
              <a:t>ORDER BY </a:t>
            </a:r>
            <a:r>
              <a:rPr lang="en-US" sz="3000" b="0" i="0" u="none" strike="noStrike" cap="none" baseline="0" dirty="0" smtClean="0">
                <a:solidFill>
                  <a:srgbClr val="FFFF00"/>
                </a:solidFill>
                <a:latin typeface="Courier New"/>
                <a:ea typeface="Courier New"/>
                <a:cs typeface="Courier New"/>
                <a:sym typeface="Courier New"/>
              </a:rPr>
              <a:t>email</a:t>
            </a:r>
            <a:endParaRPr lang="en-US" sz="3000" b="0" i="0" u="none" strike="noStrike" cap="none" baseline="0" dirty="0">
              <a:solidFill>
                <a:srgbClr val="FFFF00"/>
              </a:solidFill>
              <a:latin typeface="Courier New"/>
              <a:ea typeface="Courier New"/>
              <a:cs typeface="Courier New"/>
              <a:sym typeface="Courier New"/>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This is not too exciting (so far)</a:t>
            </a:r>
          </a:p>
        </p:txBody>
      </p:sp>
      <p:sp>
        <p:nvSpPr>
          <p:cNvPr id="411" name="Shape 411"/>
          <p:cNvSpPr txBox="1">
            <a:spLocks noGrp="1"/>
          </p:cNvSpPr>
          <p:nvPr>
            <p:ph type="body" idx="1"/>
          </p:nvPr>
        </p:nvSpPr>
        <p:spPr>
          <a:xfrm>
            <a:off x="1155700" y="2540000"/>
            <a:ext cx="13523999" cy="4757100"/>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Tables pretty much look like big fast programmable spreadsheets with rows, columns, and commands</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The power comes when we have more than one table and we can exploit the relationships between the tables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1155700" y="1536700"/>
            <a:ext cx="13931900" cy="3086099"/>
          </a:xfrm>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7600" b="0" i="0" u="none" strike="noStrike" cap="none" baseline="0">
                <a:solidFill>
                  <a:srgbClr val="FF7F00"/>
                </a:solidFill>
                <a:latin typeface="Cabin"/>
                <a:ea typeface="Cabin"/>
                <a:cs typeface="Cabin"/>
                <a:sym typeface="Cabin"/>
              </a:rPr>
              <a:t>Complex Data Models and  Relationships</a:t>
            </a:r>
          </a:p>
        </p:txBody>
      </p:sp>
      <p:sp>
        <p:nvSpPr>
          <p:cNvPr id="417" name="Shape 417"/>
          <p:cNvSpPr txBox="1">
            <a:spLocks noGrp="1"/>
          </p:cNvSpPr>
          <p:nvPr>
            <p:ph type="body" idx="1"/>
          </p:nvPr>
        </p:nvSpPr>
        <p:spPr>
          <a:xfrm>
            <a:off x="1155700" y="4711700"/>
            <a:ext cx="13931900" cy="1054100"/>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200" b="0" i="0" u="sng" strike="noStrike" cap="none" baseline="0">
                <a:solidFill>
                  <a:schemeClr val="lt1"/>
                </a:solidFill>
                <a:latin typeface="Cabin"/>
                <a:ea typeface="Cabin"/>
                <a:cs typeface="Cabin"/>
                <a:sym typeface="Cabin"/>
                <a:hlinkClick r:id="rId3"/>
              </a:rPr>
              <a:t>http://en.wikipedia.org/wiki/Relational_model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7600" b="0" i="0" u="none" strike="noStrike" cap="none" baseline="0">
                <a:solidFill>
                  <a:srgbClr val="FF7F00"/>
                </a:solidFill>
                <a:latin typeface="Cabin"/>
                <a:ea typeface="Cabin"/>
                <a:cs typeface="Cabin"/>
                <a:sym typeface="Cabin"/>
              </a:rPr>
              <a:t>Database Design</a:t>
            </a:r>
          </a:p>
        </p:txBody>
      </p:sp>
      <p:sp>
        <p:nvSpPr>
          <p:cNvPr id="423" name="Shape 423"/>
          <p:cNvSpPr txBox="1">
            <a:spLocks noGrp="1"/>
          </p:cNvSpPr>
          <p:nvPr>
            <p:ph type="body" idx="1"/>
          </p:nvPr>
        </p:nvSpPr>
        <p:spPr>
          <a:xfrm>
            <a:off x="1155700" y="2603500"/>
            <a:ext cx="13931900"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Database design is an </a:t>
            </a:r>
            <a:r>
              <a:rPr lang="en-US" sz="3600" b="0" i="0" u="none" strike="noStrike" cap="none" baseline="0">
                <a:solidFill>
                  <a:srgbClr val="00FF00"/>
                </a:solidFill>
                <a:latin typeface="Cabin"/>
                <a:ea typeface="Cabin"/>
                <a:cs typeface="Cabin"/>
                <a:sym typeface="Cabin"/>
              </a:rPr>
              <a:t>art form</a:t>
            </a:r>
            <a:r>
              <a:rPr lang="en-US" sz="3600" b="0" i="0" u="none" strike="noStrike" cap="none" baseline="0">
                <a:solidFill>
                  <a:schemeClr val="lt1"/>
                </a:solidFill>
                <a:latin typeface="Cabin"/>
                <a:ea typeface="Cabin"/>
                <a:cs typeface="Cabin"/>
                <a:sym typeface="Cabin"/>
              </a:rPr>
              <a:t> of its own with particular skills and experience</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Our goal is to avoid the really bad mistakes and design clean and easily understood databases</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Others may performance tune things later</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Database design starts with a picture...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Shape 428"/>
          <p:cNvPicPr preferRelativeResize="0"/>
          <p:nvPr/>
        </p:nvPicPr>
        <p:blipFill rotWithShape="1">
          <a:blip r:embed="rId3">
            <a:alphaModFix/>
          </a:blip>
          <a:srcRect/>
          <a:stretch/>
        </p:blipFill>
        <p:spPr>
          <a:xfrm>
            <a:off x="3530600" y="1143000"/>
            <a:ext cx="9194799" cy="63246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Terminology</a:t>
            </a:r>
          </a:p>
        </p:txBody>
      </p:sp>
      <p:sp>
        <p:nvSpPr>
          <p:cNvPr id="184" name="Shape 184"/>
          <p:cNvSpPr txBox="1">
            <a:spLocks noGrp="1"/>
          </p:cNvSpPr>
          <p:nvPr>
            <p:ph type="body" idx="1"/>
          </p:nvPr>
        </p:nvSpPr>
        <p:spPr>
          <a:xfrm>
            <a:off x="1155700" y="2603500"/>
            <a:ext cx="13931900"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rgbClr val="FFFF00"/>
                </a:solidFill>
                <a:latin typeface="Cabin"/>
                <a:ea typeface="Cabin"/>
                <a:cs typeface="Cabin"/>
                <a:sym typeface="Cabin"/>
              </a:rPr>
              <a:t>Database</a:t>
            </a:r>
            <a:r>
              <a:rPr lang="en-US" sz="3600" b="0" i="0" u="none" strike="noStrike" cap="none" baseline="0">
                <a:solidFill>
                  <a:schemeClr val="lt1"/>
                </a:solidFill>
                <a:latin typeface="Cabin"/>
                <a:ea typeface="Cabin"/>
                <a:cs typeface="Cabin"/>
                <a:sym typeface="Cabin"/>
              </a:rPr>
              <a:t> - </a:t>
            </a:r>
            <a:r>
              <a:rPr lang="en-US" sz="3600">
                <a:solidFill>
                  <a:schemeClr val="lt1"/>
                </a:solidFill>
                <a:latin typeface="Cabin"/>
                <a:ea typeface="Cabin"/>
                <a:cs typeface="Cabin"/>
                <a:sym typeface="Cabin"/>
              </a:rPr>
              <a:t>c</a:t>
            </a:r>
            <a:r>
              <a:rPr lang="en-US" sz="3600" b="0" i="0" u="none" strike="noStrike" cap="none" baseline="0">
                <a:solidFill>
                  <a:schemeClr val="lt1"/>
                </a:solidFill>
                <a:latin typeface="Cabin"/>
                <a:ea typeface="Cabin"/>
                <a:cs typeface="Cabin"/>
                <a:sym typeface="Cabin"/>
              </a:rPr>
              <a:t>ontains many tables</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rgbClr val="00FF00"/>
                </a:solidFill>
                <a:latin typeface="Cabin"/>
                <a:ea typeface="Cabin"/>
                <a:cs typeface="Cabin"/>
                <a:sym typeface="Cabin"/>
              </a:rPr>
              <a:t>Relation (or table)</a:t>
            </a:r>
            <a:r>
              <a:rPr lang="en-US" sz="3600" b="0" i="0" u="none" strike="noStrike" cap="none" baseline="0">
                <a:solidFill>
                  <a:schemeClr val="lt1"/>
                </a:solidFill>
                <a:latin typeface="Cabin"/>
                <a:ea typeface="Cabin"/>
                <a:cs typeface="Cabin"/>
                <a:sym typeface="Cabin"/>
              </a:rPr>
              <a:t> - contains tuples and attributes</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rgbClr val="FF7F00"/>
                </a:solidFill>
                <a:latin typeface="Cabin"/>
                <a:ea typeface="Cabin"/>
                <a:cs typeface="Cabin"/>
                <a:sym typeface="Cabin"/>
              </a:rPr>
              <a:t>Tuple (or row)</a:t>
            </a:r>
            <a:r>
              <a:rPr lang="en-US" sz="3600" b="0" i="0" u="none" strike="noStrike" cap="none" baseline="0">
                <a:solidFill>
                  <a:schemeClr val="lt1"/>
                </a:solidFill>
                <a:latin typeface="Cabin"/>
                <a:ea typeface="Cabin"/>
                <a:cs typeface="Cabin"/>
                <a:sym typeface="Cabin"/>
              </a:rPr>
              <a:t> - a set of fields </a:t>
            </a:r>
            <a:r>
              <a:rPr lang="en-US" sz="3600">
                <a:solidFill>
                  <a:schemeClr val="lt1"/>
                </a:solidFill>
                <a:latin typeface="Cabin"/>
                <a:ea typeface="Cabin"/>
                <a:cs typeface="Cabin"/>
                <a:sym typeface="Cabin"/>
              </a:rPr>
              <a:t>that </a:t>
            </a:r>
            <a:r>
              <a:rPr lang="en-US" sz="3600" b="0" i="0" u="none" strike="noStrike" cap="none" baseline="0">
                <a:solidFill>
                  <a:schemeClr val="lt1"/>
                </a:solidFill>
                <a:latin typeface="Cabin"/>
                <a:ea typeface="Cabin"/>
                <a:cs typeface="Cabin"/>
                <a:sym typeface="Cabin"/>
              </a:rPr>
              <a:t>generally represents an </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chemeClr val="lt1"/>
                </a:solidFill>
                <a:latin typeface="Cabin"/>
                <a:ea typeface="Cabin"/>
                <a:cs typeface="Cabin"/>
                <a:sym typeface="Cabin"/>
              </a:rPr>
              <a:t>object</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chemeClr val="lt1"/>
                </a:solidFill>
                <a:latin typeface="Cabin"/>
                <a:ea typeface="Cabin"/>
                <a:cs typeface="Cabin"/>
                <a:sym typeface="Cabin"/>
              </a:rPr>
              <a:t> like a person or a music track</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rgbClr val="FF00FF"/>
                </a:solidFill>
                <a:latin typeface="Cabin"/>
                <a:ea typeface="Cabin"/>
                <a:cs typeface="Cabin"/>
                <a:sym typeface="Cabin"/>
              </a:rPr>
              <a:t>Attribute (also column or field)</a:t>
            </a:r>
            <a:r>
              <a:rPr lang="en-US" sz="3600" b="0" i="0" u="none" strike="noStrike" cap="none" baseline="0">
                <a:solidFill>
                  <a:schemeClr val="lt1"/>
                </a:solidFill>
                <a:latin typeface="Cabin"/>
                <a:ea typeface="Cabin"/>
                <a:cs typeface="Cabin"/>
                <a:sym typeface="Cabin"/>
              </a:rPr>
              <a:t> - </a:t>
            </a:r>
            <a:r>
              <a:rPr lang="en-US" sz="3600">
                <a:solidFill>
                  <a:schemeClr val="lt1"/>
                </a:solidFill>
                <a:latin typeface="Cabin"/>
                <a:ea typeface="Cabin"/>
                <a:cs typeface="Cabin"/>
                <a:sym typeface="Cabin"/>
              </a:rPr>
              <a:t>o</a:t>
            </a:r>
            <a:r>
              <a:rPr lang="en-US" sz="3600" b="0" i="0" u="none" strike="noStrike" cap="none" baseline="0">
                <a:solidFill>
                  <a:schemeClr val="lt1"/>
                </a:solidFill>
                <a:latin typeface="Cabin"/>
                <a:ea typeface="Cabin"/>
                <a:cs typeface="Cabin"/>
                <a:sym typeface="Cabin"/>
              </a:rPr>
              <a:t>ne of possibly many elements of data corresponding to the object represented by the row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Shape 433"/>
          <p:cNvPicPr preferRelativeResize="0"/>
          <p:nvPr/>
        </p:nvPicPr>
        <p:blipFill rotWithShape="1">
          <a:blip r:embed="rId3">
            <a:alphaModFix/>
          </a:blip>
          <a:srcRect/>
          <a:stretch/>
        </p:blipFill>
        <p:spPr>
          <a:xfrm>
            <a:off x="1447800" y="241300"/>
            <a:ext cx="13830299" cy="866457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Building a Data Model</a:t>
            </a:r>
          </a:p>
        </p:txBody>
      </p:sp>
      <p:sp>
        <p:nvSpPr>
          <p:cNvPr id="439" name="Shape 439"/>
          <p:cNvSpPr txBox="1">
            <a:spLocks noGrp="1"/>
          </p:cNvSpPr>
          <p:nvPr>
            <p:ph type="body" idx="1"/>
          </p:nvPr>
        </p:nvSpPr>
        <p:spPr>
          <a:xfrm>
            <a:off x="1155700" y="2603500"/>
            <a:ext cx="13931900" cy="5702299"/>
          </a:xfrm>
          <a:prstGeom prst="rect">
            <a:avLst/>
          </a:prstGeom>
          <a:noFill/>
          <a:ln>
            <a:noFill/>
          </a:ln>
        </p:spPr>
        <p:txBody>
          <a:bodyPr lIns="38100" tIns="38100" rIns="38100" bIns="38100" anchor="ctr" anchorCtr="0">
            <a:noAutofit/>
          </a:bodyPr>
          <a:lstStyle/>
          <a:p>
            <a:pPr marL="749300" marR="0" lvl="0" indent="-371094" algn="l" rtl="0">
              <a:lnSpc>
                <a:spcPct val="100000"/>
              </a:lnSpc>
              <a:spcBef>
                <a:spcPts val="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Drawing a picture of the data objects for our application and then figuring out how to represent the objects and their relationships</a:t>
            </a:r>
          </a:p>
          <a:p>
            <a:pPr marL="749300" marR="0" lvl="0" indent="-316801" algn="l" rtl="0">
              <a:lnSpc>
                <a:spcPct val="100000"/>
              </a:lnSpc>
              <a:spcBef>
                <a:spcPts val="35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Basic Rule: Don</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chemeClr val="lt1"/>
                </a:solidFill>
                <a:latin typeface="Cabin"/>
                <a:ea typeface="Cabin"/>
                <a:cs typeface="Cabin"/>
                <a:sym typeface="Cabin"/>
              </a:rPr>
              <a:t>t put the same string data in twice - use a relationship instead</a:t>
            </a:r>
          </a:p>
          <a:p>
            <a:pPr marL="749300" marR="0" lvl="0" indent="-316801" algn="l" rtl="0">
              <a:lnSpc>
                <a:spcPct val="100000"/>
              </a:lnSpc>
              <a:spcBef>
                <a:spcPts val="35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When there is one thing in the </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chemeClr val="lt1"/>
                </a:solidFill>
                <a:latin typeface="Cabin"/>
                <a:ea typeface="Cabin"/>
                <a:cs typeface="Cabin"/>
                <a:sym typeface="Cabin"/>
              </a:rPr>
              <a:t>real world</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chemeClr val="lt1"/>
                </a:solidFill>
                <a:latin typeface="Cabin"/>
                <a:ea typeface="Cabin"/>
                <a:cs typeface="Cabin"/>
                <a:sym typeface="Cabin"/>
              </a:rPr>
              <a:t> there should be one copy of that thing in the database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Shape 444"/>
          <p:cNvPicPr preferRelativeResize="0"/>
          <p:nvPr/>
        </p:nvPicPr>
        <p:blipFill rotWithShape="1">
          <a:blip r:embed="rId3">
            <a:alphaModFix/>
          </a:blip>
          <a:srcRect/>
          <a:stretch/>
        </p:blipFill>
        <p:spPr>
          <a:xfrm>
            <a:off x="1663700" y="965200"/>
            <a:ext cx="13185775" cy="7988300"/>
          </a:xfrm>
          <a:prstGeom prst="rect">
            <a:avLst/>
          </a:prstGeom>
          <a:noFill/>
          <a:ln>
            <a:noFill/>
          </a:ln>
        </p:spPr>
      </p:pic>
      <p:sp>
        <p:nvSpPr>
          <p:cNvPr id="445" name="Shape 445"/>
          <p:cNvSpPr txBox="1"/>
          <p:nvPr/>
        </p:nvSpPr>
        <p:spPr>
          <a:xfrm>
            <a:off x="1812925" y="317500"/>
            <a:ext cx="1382712"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Track  </a:t>
            </a:r>
          </a:p>
        </p:txBody>
      </p:sp>
      <p:sp>
        <p:nvSpPr>
          <p:cNvPr id="446" name="Shape 446"/>
          <p:cNvSpPr txBox="1"/>
          <p:nvPr/>
        </p:nvSpPr>
        <p:spPr>
          <a:xfrm>
            <a:off x="5400675" y="317500"/>
            <a:ext cx="1039811"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Len  </a:t>
            </a:r>
          </a:p>
        </p:txBody>
      </p:sp>
      <p:sp>
        <p:nvSpPr>
          <p:cNvPr id="447" name="Shape 447"/>
          <p:cNvSpPr txBox="1"/>
          <p:nvPr/>
        </p:nvSpPr>
        <p:spPr>
          <a:xfrm>
            <a:off x="6367462" y="317500"/>
            <a:ext cx="1444624"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Artist  </a:t>
            </a:r>
          </a:p>
        </p:txBody>
      </p:sp>
      <p:sp>
        <p:nvSpPr>
          <p:cNvPr id="448" name="Shape 448"/>
          <p:cNvSpPr txBox="1"/>
          <p:nvPr/>
        </p:nvSpPr>
        <p:spPr>
          <a:xfrm>
            <a:off x="8355011" y="317500"/>
            <a:ext cx="1582737"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Album  </a:t>
            </a:r>
          </a:p>
        </p:txBody>
      </p:sp>
      <p:sp>
        <p:nvSpPr>
          <p:cNvPr id="449" name="Shape 449"/>
          <p:cNvSpPr txBox="1"/>
          <p:nvPr/>
        </p:nvSpPr>
        <p:spPr>
          <a:xfrm>
            <a:off x="10672761" y="317500"/>
            <a:ext cx="1292225"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Genre</a:t>
            </a:r>
          </a:p>
        </p:txBody>
      </p:sp>
      <p:sp>
        <p:nvSpPr>
          <p:cNvPr id="450" name="Shape 450"/>
          <p:cNvSpPr txBox="1"/>
          <p:nvPr/>
        </p:nvSpPr>
        <p:spPr>
          <a:xfrm>
            <a:off x="12044974" y="317500"/>
            <a:ext cx="1454150"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dirty="0">
                <a:solidFill>
                  <a:schemeClr val="lt1"/>
                </a:solidFill>
                <a:latin typeface="Cabin"/>
                <a:ea typeface="Cabin"/>
                <a:cs typeface="Cabin"/>
                <a:sym typeface="Cabin"/>
              </a:rPr>
              <a:t>Rating</a:t>
            </a:r>
          </a:p>
        </p:txBody>
      </p:sp>
      <p:sp>
        <p:nvSpPr>
          <p:cNvPr id="451" name="Shape 451"/>
          <p:cNvSpPr txBox="1"/>
          <p:nvPr/>
        </p:nvSpPr>
        <p:spPr>
          <a:xfrm>
            <a:off x="13538200" y="317500"/>
            <a:ext cx="1300162"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Count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7600" b="0" i="0" u="none" strike="noStrike" cap="none" baseline="0">
                <a:solidFill>
                  <a:srgbClr val="FFFF00"/>
                </a:solidFill>
                <a:latin typeface="Cabin"/>
                <a:ea typeface="Cabin"/>
                <a:cs typeface="Cabin"/>
                <a:sym typeface="Cabin"/>
              </a:rPr>
              <a:t>For each </a:t>
            </a:r>
            <a:r>
              <a:rPr lang="en-US" sz="7600" b="0" i="0" u="none" strike="noStrike" cap="none" baseline="0">
                <a:solidFill>
                  <a:srgbClr val="FFFF00"/>
                </a:solidFill>
                <a:latin typeface="Arial"/>
                <a:ea typeface="Arial"/>
                <a:cs typeface="Arial"/>
                <a:sym typeface="Arial"/>
              </a:rPr>
              <a:t>“</a:t>
            </a:r>
            <a:r>
              <a:rPr lang="en-US" sz="7600" b="0" i="0" u="none" strike="noStrike" cap="none" baseline="0">
                <a:solidFill>
                  <a:srgbClr val="FFFF00"/>
                </a:solidFill>
                <a:latin typeface="Cabin"/>
                <a:ea typeface="Cabin"/>
                <a:cs typeface="Cabin"/>
                <a:sym typeface="Cabin"/>
              </a:rPr>
              <a:t>piece of info</a:t>
            </a:r>
            <a:r>
              <a:rPr lang="en-US" sz="7600" b="0" i="0" u="none" strike="noStrike" cap="none" baseline="0">
                <a:solidFill>
                  <a:srgbClr val="FFFF00"/>
                </a:solidFill>
                <a:latin typeface="Arial"/>
                <a:ea typeface="Arial"/>
                <a:cs typeface="Arial"/>
                <a:sym typeface="Arial"/>
              </a:rPr>
              <a:t>”</a:t>
            </a:r>
            <a:r>
              <a:rPr lang="en-US" sz="7600" b="0" i="0" u="none" strike="noStrike" cap="none" baseline="0">
                <a:solidFill>
                  <a:srgbClr val="FFFF00"/>
                </a:solidFill>
                <a:latin typeface="Cabin"/>
                <a:ea typeface="Cabin"/>
                <a:cs typeface="Cabin"/>
                <a:sym typeface="Cabin"/>
              </a:rPr>
              <a:t>...</a:t>
            </a:r>
          </a:p>
        </p:txBody>
      </p:sp>
      <p:sp>
        <p:nvSpPr>
          <p:cNvPr id="457" name="Shape 457"/>
          <p:cNvSpPr txBox="1">
            <a:spLocks noGrp="1"/>
          </p:cNvSpPr>
          <p:nvPr>
            <p:ph type="body" idx="1"/>
          </p:nvPr>
        </p:nvSpPr>
        <p:spPr>
          <a:xfrm>
            <a:off x="1155700" y="2603500"/>
            <a:ext cx="7416800" cy="35305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Is the column an object or an attribute of another object?</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Once we define objects, we need to define the relationships between objects.</a:t>
            </a:r>
          </a:p>
        </p:txBody>
      </p:sp>
      <p:sp>
        <p:nvSpPr>
          <p:cNvPr id="458" name="Shape 458"/>
          <p:cNvSpPr txBox="1"/>
          <p:nvPr/>
        </p:nvSpPr>
        <p:spPr>
          <a:xfrm>
            <a:off x="10741025" y="5321300"/>
            <a:ext cx="1382712"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a:solidFill>
                  <a:srgbClr val="FFFF00"/>
                </a:solidFill>
                <a:latin typeface="Cabin"/>
                <a:ea typeface="Cabin"/>
                <a:cs typeface="Cabin"/>
                <a:sym typeface="Cabin"/>
              </a:rPr>
              <a:t>Track  </a:t>
            </a:r>
          </a:p>
        </p:txBody>
      </p:sp>
      <p:sp>
        <p:nvSpPr>
          <p:cNvPr id="459" name="Shape 459"/>
          <p:cNvSpPr txBox="1"/>
          <p:nvPr/>
        </p:nvSpPr>
        <p:spPr>
          <a:xfrm>
            <a:off x="11318875" y="2679700"/>
            <a:ext cx="1039811"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a:solidFill>
                  <a:srgbClr val="FFFF00"/>
                </a:solidFill>
                <a:latin typeface="Cabin"/>
                <a:ea typeface="Cabin"/>
                <a:cs typeface="Cabin"/>
                <a:sym typeface="Cabin"/>
              </a:rPr>
              <a:t>Len  </a:t>
            </a:r>
          </a:p>
        </p:txBody>
      </p:sp>
      <p:sp>
        <p:nvSpPr>
          <p:cNvPr id="460" name="Shape 460"/>
          <p:cNvSpPr txBox="1"/>
          <p:nvPr/>
        </p:nvSpPr>
        <p:spPr>
          <a:xfrm>
            <a:off x="11434761" y="4254500"/>
            <a:ext cx="1444624"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a:solidFill>
                  <a:srgbClr val="FFFF00"/>
                </a:solidFill>
                <a:latin typeface="Cabin"/>
                <a:ea typeface="Cabin"/>
                <a:cs typeface="Cabin"/>
                <a:sym typeface="Cabin"/>
              </a:rPr>
              <a:t>Artist  </a:t>
            </a:r>
          </a:p>
        </p:txBody>
      </p:sp>
      <p:sp>
        <p:nvSpPr>
          <p:cNvPr id="461" name="Shape 461"/>
          <p:cNvSpPr txBox="1"/>
          <p:nvPr/>
        </p:nvSpPr>
        <p:spPr>
          <a:xfrm>
            <a:off x="13790612" y="2501900"/>
            <a:ext cx="1582737"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a:solidFill>
                  <a:srgbClr val="FFFF00"/>
                </a:solidFill>
                <a:latin typeface="Cabin"/>
                <a:ea typeface="Cabin"/>
                <a:cs typeface="Cabin"/>
                <a:sym typeface="Cabin"/>
              </a:rPr>
              <a:t>Album  </a:t>
            </a:r>
          </a:p>
        </p:txBody>
      </p:sp>
      <p:sp>
        <p:nvSpPr>
          <p:cNvPr id="462" name="Shape 462"/>
          <p:cNvSpPr txBox="1"/>
          <p:nvPr/>
        </p:nvSpPr>
        <p:spPr>
          <a:xfrm>
            <a:off x="13111162" y="3352800"/>
            <a:ext cx="1292225"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a:solidFill>
                  <a:srgbClr val="FFFF00"/>
                </a:solidFill>
                <a:latin typeface="Cabin"/>
                <a:ea typeface="Cabin"/>
                <a:cs typeface="Cabin"/>
                <a:sym typeface="Cabin"/>
              </a:rPr>
              <a:t>Genre</a:t>
            </a:r>
          </a:p>
        </p:txBody>
      </p:sp>
      <p:sp>
        <p:nvSpPr>
          <p:cNvPr id="463" name="Shape 463"/>
          <p:cNvSpPr txBox="1"/>
          <p:nvPr/>
        </p:nvSpPr>
        <p:spPr>
          <a:xfrm>
            <a:off x="14403387" y="4483100"/>
            <a:ext cx="1381125"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Rating</a:t>
            </a:r>
          </a:p>
        </p:txBody>
      </p:sp>
      <p:sp>
        <p:nvSpPr>
          <p:cNvPr id="464" name="Shape 464"/>
          <p:cNvSpPr txBox="1"/>
          <p:nvPr/>
        </p:nvSpPr>
        <p:spPr>
          <a:xfrm>
            <a:off x="13220700" y="5562600"/>
            <a:ext cx="1300162"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a:solidFill>
                  <a:srgbClr val="FFFF00"/>
                </a:solidFill>
                <a:latin typeface="Cabin"/>
                <a:ea typeface="Cabin"/>
                <a:cs typeface="Cabin"/>
                <a:sym typeface="Cabin"/>
              </a:rPr>
              <a:t>Count</a:t>
            </a:r>
          </a:p>
        </p:txBody>
      </p:sp>
      <p:pic>
        <p:nvPicPr>
          <p:cNvPr id="465" name="Shape 465"/>
          <p:cNvPicPr preferRelativeResize="0"/>
          <p:nvPr/>
        </p:nvPicPr>
        <p:blipFill rotWithShape="1">
          <a:blip r:embed="rId3">
            <a:alphaModFix/>
          </a:blip>
          <a:srcRect/>
          <a:stretch/>
        </p:blipFill>
        <p:spPr>
          <a:xfrm>
            <a:off x="381000" y="6411912"/>
            <a:ext cx="15494100" cy="25941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1" y="6172201"/>
            <a:ext cx="15494000" cy="2593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346" name="Rectangle 2"/>
          <p:cNvSpPr>
            <a:spLocks/>
          </p:cNvSpPr>
          <p:nvPr/>
        </p:nvSpPr>
        <p:spPr bwMode="auto">
          <a:xfrm>
            <a:off x="663224" y="1094334"/>
            <a:ext cx="102592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dirty="0">
                <a:solidFill>
                  <a:schemeClr val="bg1"/>
                </a:solidFill>
                <a:ea typeface="ＭＳ Ｐゴシック" charset="0"/>
                <a:cs typeface="ＭＳ Ｐゴシック" charset="0"/>
              </a:rPr>
              <a:t>Track  </a:t>
            </a:r>
          </a:p>
        </p:txBody>
      </p:sp>
      <p:sp>
        <p:nvSpPr>
          <p:cNvPr id="57348" name="Rectangle 4"/>
          <p:cNvSpPr>
            <a:spLocks/>
          </p:cNvSpPr>
          <p:nvPr/>
        </p:nvSpPr>
        <p:spPr bwMode="auto">
          <a:xfrm>
            <a:off x="572913" y="1805534"/>
            <a:ext cx="116317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Album</a:t>
            </a:r>
          </a:p>
        </p:txBody>
      </p:sp>
      <p:sp>
        <p:nvSpPr>
          <p:cNvPr id="57349" name="Rectangle 5"/>
          <p:cNvSpPr>
            <a:spLocks/>
          </p:cNvSpPr>
          <p:nvPr/>
        </p:nvSpPr>
        <p:spPr bwMode="auto">
          <a:xfrm>
            <a:off x="637823" y="2516734"/>
            <a:ext cx="93475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Artist</a:t>
            </a:r>
          </a:p>
        </p:txBody>
      </p:sp>
      <p:sp>
        <p:nvSpPr>
          <p:cNvPr id="57350" name="Rectangle 6"/>
          <p:cNvSpPr>
            <a:spLocks/>
          </p:cNvSpPr>
          <p:nvPr/>
        </p:nvSpPr>
        <p:spPr bwMode="auto">
          <a:xfrm>
            <a:off x="589846" y="3227934"/>
            <a:ext cx="11405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Genre</a:t>
            </a:r>
          </a:p>
        </p:txBody>
      </p:sp>
      <p:grpSp>
        <p:nvGrpSpPr>
          <p:cNvPr id="3" name="Group 2"/>
          <p:cNvGrpSpPr>
            <a:grpSpLocks/>
          </p:cNvGrpSpPr>
          <p:nvPr/>
        </p:nvGrpSpPr>
        <p:grpSpPr bwMode="auto">
          <a:xfrm>
            <a:off x="584202" y="3939438"/>
            <a:ext cx="1205423" cy="1914237"/>
            <a:chOff x="584985" y="3938323"/>
            <a:chExt cx="1202958" cy="1915053"/>
          </a:xfrm>
        </p:grpSpPr>
        <p:sp>
          <p:nvSpPr>
            <p:cNvPr id="32785" name="Rectangle 3"/>
            <p:cNvSpPr>
              <a:spLocks/>
            </p:cNvSpPr>
            <p:nvPr/>
          </p:nvSpPr>
          <p:spPr bwMode="auto">
            <a:xfrm>
              <a:off x="844333" y="4649523"/>
              <a:ext cx="683283" cy="4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Len  </a:t>
              </a:r>
            </a:p>
          </p:txBody>
        </p:sp>
        <p:sp>
          <p:nvSpPr>
            <p:cNvPr id="32786" name="Rectangle 7"/>
            <p:cNvSpPr>
              <a:spLocks/>
            </p:cNvSpPr>
            <p:nvPr/>
          </p:nvSpPr>
          <p:spPr bwMode="auto">
            <a:xfrm>
              <a:off x="604147" y="3938323"/>
              <a:ext cx="1183796" cy="4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Rating</a:t>
              </a:r>
            </a:p>
          </p:txBody>
        </p:sp>
        <p:sp>
          <p:nvSpPr>
            <p:cNvPr id="32787" name="Rectangle 8"/>
            <p:cNvSpPr>
              <a:spLocks/>
            </p:cNvSpPr>
            <p:nvPr/>
          </p:nvSpPr>
          <p:spPr bwMode="auto">
            <a:xfrm>
              <a:off x="584985" y="5360723"/>
              <a:ext cx="1092812" cy="49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Count</a:t>
              </a:r>
            </a:p>
          </p:txBody>
        </p:sp>
      </p:grpSp>
      <p:sp>
        <p:nvSpPr>
          <p:cNvPr id="57353" name="Rectangle 9"/>
          <p:cNvSpPr>
            <a:spLocks/>
          </p:cNvSpPr>
          <p:nvPr/>
        </p:nvSpPr>
        <p:spPr bwMode="auto">
          <a:xfrm>
            <a:off x="12787491" y="1295401"/>
            <a:ext cx="2350910" cy="2348089"/>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dirty="0">
                <a:solidFill>
                  <a:schemeClr val="bg1"/>
                </a:solidFill>
              </a:rPr>
              <a:t>Track</a:t>
            </a:r>
          </a:p>
          <a:p>
            <a:r>
              <a:rPr lang="en-US" sz="3200" dirty="0" smtClean="0">
                <a:solidFill>
                  <a:schemeClr val="bg1"/>
                </a:solidFill>
              </a:rPr>
              <a:t>Rating</a:t>
            </a:r>
            <a:endParaRPr lang="en-US" sz="3200" dirty="0">
              <a:solidFill>
                <a:schemeClr val="bg1"/>
              </a:solidFill>
            </a:endParaRPr>
          </a:p>
          <a:p>
            <a:r>
              <a:rPr lang="en-US" sz="3200" dirty="0">
                <a:solidFill>
                  <a:schemeClr val="bg1"/>
                </a:solidFill>
              </a:rPr>
              <a:t>Len</a:t>
            </a:r>
          </a:p>
          <a:p>
            <a:r>
              <a:rPr lang="en-US" sz="3200" dirty="0">
                <a:solidFill>
                  <a:schemeClr val="bg1"/>
                </a:solidFill>
              </a:rPr>
              <a:t>Count</a:t>
            </a:r>
          </a:p>
        </p:txBody>
      </p:sp>
      <p:sp>
        <p:nvSpPr>
          <p:cNvPr id="57354" name="Rectangle 10"/>
          <p:cNvSpPr>
            <a:spLocks/>
          </p:cNvSpPr>
          <p:nvPr/>
        </p:nvSpPr>
        <p:spPr bwMode="auto">
          <a:xfrm>
            <a:off x="7199491" y="3200401"/>
            <a:ext cx="2350910" cy="97931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a:solidFill>
                  <a:schemeClr val="bg1"/>
                </a:solidFill>
              </a:rPr>
              <a:t>Album</a:t>
            </a:r>
          </a:p>
        </p:txBody>
      </p:sp>
      <p:sp>
        <p:nvSpPr>
          <p:cNvPr id="57355" name="Line 11"/>
          <p:cNvSpPr>
            <a:spLocks noChangeShapeType="1"/>
          </p:cNvSpPr>
          <p:nvPr/>
        </p:nvSpPr>
        <p:spPr bwMode="auto">
          <a:xfrm rot="10800000" flipH="1">
            <a:off x="9795935" y="2195689"/>
            <a:ext cx="2703689" cy="114017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3200">
              <a:solidFill>
                <a:schemeClr val="bg1"/>
              </a:solidFill>
            </a:endParaRPr>
          </a:p>
        </p:txBody>
      </p:sp>
      <p:sp>
        <p:nvSpPr>
          <p:cNvPr id="57356" name="Rectangle 12"/>
          <p:cNvSpPr>
            <a:spLocks/>
          </p:cNvSpPr>
          <p:nvPr/>
        </p:nvSpPr>
        <p:spPr bwMode="auto">
          <a:xfrm>
            <a:off x="10422469" y="3391623"/>
            <a:ext cx="1916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belongs-to</a:t>
            </a:r>
          </a:p>
        </p:txBody>
      </p:sp>
      <p:sp>
        <p:nvSpPr>
          <p:cNvPr id="57357" name="Rectangle 13"/>
          <p:cNvSpPr>
            <a:spLocks/>
          </p:cNvSpPr>
          <p:nvPr/>
        </p:nvSpPr>
        <p:spPr bwMode="auto">
          <a:xfrm>
            <a:off x="3327401" y="1447801"/>
            <a:ext cx="2348089" cy="925689"/>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a:solidFill>
                  <a:schemeClr val="bg1"/>
                </a:solidFill>
              </a:rPr>
              <a:t>Artist</a:t>
            </a:r>
          </a:p>
        </p:txBody>
      </p:sp>
      <p:sp>
        <p:nvSpPr>
          <p:cNvPr id="57358" name="Line 14"/>
          <p:cNvSpPr>
            <a:spLocks noChangeShapeType="1"/>
          </p:cNvSpPr>
          <p:nvPr/>
        </p:nvSpPr>
        <p:spPr bwMode="auto">
          <a:xfrm>
            <a:off x="5139269" y="2571045"/>
            <a:ext cx="1868311" cy="87771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3200">
              <a:solidFill>
                <a:schemeClr val="bg1"/>
              </a:solidFill>
            </a:endParaRPr>
          </a:p>
        </p:txBody>
      </p:sp>
      <p:sp>
        <p:nvSpPr>
          <p:cNvPr id="57359" name="Rectangle 15"/>
          <p:cNvSpPr>
            <a:spLocks/>
          </p:cNvSpPr>
          <p:nvPr/>
        </p:nvSpPr>
        <p:spPr bwMode="auto">
          <a:xfrm>
            <a:off x="6395157" y="1805534"/>
            <a:ext cx="1916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belongs-to</a:t>
            </a:r>
          </a:p>
        </p:txBody>
      </p:sp>
      <p:sp>
        <p:nvSpPr>
          <p:cNvPr id="57360" name="Rectangle 16"/>
          <p:cNvSpPr>
            <a:spLocks/>
          </p:cNvSpPr>
          <p:nvPr/>
        </p:nvSpPr>
        <p:spPr bwMode="auto">
          <a:xfrm>
            <a:off x="9626601" y="4902202"/>
            <a:ext cx="2348089" cy="736599"/>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a:solidFill>
                  <a:schemeClr val="bg1"/>
                </a:solidFill>
              </a:rPr>
              <a:t>Genre</a:t>
            </a:r>
          </a:p>
        </p:txBody>
      </p:sp>
      <p:sp>
        <p:nvSpPr>
          <p:cNvPr id="57361" name="Line 17"/>
          <p:cNvSpPr>
            <a:spLocks noChangeShapeType="1"/>
          </p:cNvSpPr>
          <p:nvPr/>
        </p:nvSpPr>
        <p:spPr bwMode="auto">
          <a:xfrm rot="10800000" flipH="1">
            <a:off x="12285134" y="3934178"/>
            <a:ext cx="1230489" cy="1492956"/>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3200">
              <a:solidFill>
                <a:schemeClr val="bg1"/>
              </a:solidFill>
            </a:endParaRPr>
          </a:p>
        </p:txBody>
      </p:sp>
      <p:sp>
        <p:nvSpPr>
          <p:cNvPr id="57362" name="Rectangle 18"/>
          <p:cNvSpPr>
            <a:spLocks/>
          </p:cNvSpPr>
          <p:nvPr/>
        </p:nvSpPr>
        <p:spPr bwMode="auto">
          <a:xfrm>
            <a:off x="12973757" y="4839422"/>
            <a:ext cx="1916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belongs-to</a:t>
            </a:r>
          </a:p>
        </p:txBody>
      </p:sp>
    </p:spTree>
    <p:extLst>
      <p:ext uri="{BB962C8B-B14F-4D97-AF65-F5344CB8AC3E}">
        <p14:creationId xmlns:p14="http://schemas.microsoft.com/office/powerpoint/2010/main" val="76671110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5" grpId="0" animBg="1"/>
      <p:bldP spid="57356" grpId="0" autoUpdateAnimBg="0"/>
      <p:bldP spid="57357" grpId="0" animBg="1"/>
      <p:bldP spid="57358" grpId="0" animBg="1"/>
      <p:bldP spid="57359" grpId="0" autoUpdateAnimBg="0"/>
      <p:bldP spid="57360" grpId="0" animBg="1"/>
      <p:bldP spid="57361" grpId="0" animBg="1"/>
      <p:bldP spid="5736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1" y="6172201"/>
            <a:ext cx="15494000" cy="2593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353" name="Rectangle 9"/>
          <p:cNvSpPr>
            <a:spLocks/>
          </p:cNvSpPr>
          <p:nvPr/>
        </p:nvSpPr>
        <p:spPr bwMode="auto">
          <a:xfrm>
            <a:off x="12787491" y="1295401"/>
            <a:ext cx="2350910" cy="2348089"/>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dirty="0">
                <a:solidFill>
                  <a:schemeClr val="bg1"/>
                </a:solidFill>
              </a:rPr>
              <a:t>Track</a:t>
            </a:r>
          </a:p>
          <a:p>
            <a:r>
              <a:rPr lang="en-US" sz="3200" dirty="0" smtClean="0">
                <a:solidFill>
                  <a:schemeClr val="bg1"/>
                </a:solidFill>
              </a:rPr>
              <a:t>Rating</a:t>
            </a:r>
            <a:endParaRPr lang="en-US" sz="3200" dirty="0">
              <a:solidFill>
                <a:schemeClr val="bg1"/>
              </a:solidFill>
            </a:endParaRPr>
          </a:p>
          <a:p>
            <a:r>
              <a:rPr lang="en-US" sz="3200" dirty="0">
                <a:solidFill>
                  <a:schemeClr val="bg1"/>
                </a:solidFill>
              </a:rPr>
              <a:t>Len</a:t>
            </a:r>
          </a:p>
          <a:p>
            <a:r>
              <a:rPr lang="en-US" sz="3200" dirty="0">
                <a:solidFill>
                  <a:schemeClr val="bg1"/>
                </a:solidFill>
              </a:rPr>
              <a:t>Count</a:t>
            </a:r>
          </a:p>
        </p:txBody>
      </p:sp>
      <p:sp>
        <p:nvSpPr>
          <p:cNvPr id="57354" name="Rectangle 10"/>
          <p:cNvSpPr>
            <a:spLocks/>
          </p:cNvSpPr>
          <p:nvPr/>
        </p:nvSpPr>
        <p:spPr bwMode="auto">
          <a:xfrm>
            <a:off x="7199491" y="3200401"/>
            <a:ext cx="2350910" cy="97931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a:solidFill>
                  <a:schemeClr val="bg1"/>
                </a:solidFill>
              </a:rPr>
              <a:t>Album</a:t>
            </a:r>
          </a:p>
        </p:txBody>
      </p:sp>
      <p:sp>
        <p:nvSpPr>
          <p:cNvPr id="57355" name="Line 11"/>
          <p:cNvSpPr>
            <a:spLocks noChangeShapeType="1"/>
          </p:cNvSpPr>
          <p:nvPr/>
        </p:nvSpPr>
        <p:spPr bwMode="auto">
          <a:xfrm rot="10800000" flipH="1">
            <a:off x="9795935" y="2195689"/>
            <a:ext cx="2703689" cy="114017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3200">
              <a:solidFill>
                <a:schemeClr val="bg1"/>
              </a:solidFill>
            </a:endParaRPr>
          </a:p>
        </p:txBody>
      </p:sp>
      <p:sp>
        <p:nvSpPr>
          <p:cNvPr id="57356" name="Rectangle 12"/>
          <p:cNvSpPr>
            <a:spLocks/>
          </p:cNvSpPr>
          <p:nvPr/>
        </p:nvSpPr>
        <p:spPr bwMode="auto">
          <a:xfrm>
            <a:off x="10422469" y="3391623"/>
            <a:ext cx="1916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belongs-to</a:t>
            </a:r>
          </a:p>
        </p:txBody>
      </p:sp>
      <p:sp>
        <p:nvSpPr>
          <p:cNvPr id="57357" name="Rectangle 13"/>
          <p:cNvSpPr>
            <a:spLocks/>
          </p:cNvSpPr>
          <p:nvPr/>
        </p:nvSpPr>
        <p:spPr bwMode="auto">
          <a:xfrm>
            <a:off x="3327401" y="1447801"/>
            <a:ext cx="2348089" cy="925689"/>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a:solidFill>
                  <a:schemeClr val="bg1"/>
                </a:solidFill>
              </a:rPr>
              <a:t>Artist</a:t>
            </a:r>
          </a:p>
        </p:txBody>
      </p:sp>
      <p:sp>
        <p:nvSpPr>
          <p:cNvPr id="57358" name="Line 14"/>
          <p:cNvSpPr>
            <a:spLocks noChangeShapeType="1"/>
          </p:cNvSpPr>
          <p:nvPr/>
        </p:nvSpPr>
        <p:spPr bwMode="auto">
          <a:xfrm>
            <a:off x="5139269" y="2571045"/>
            <a:ext cx="1868311" cy="87771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3200">
              <a:solidFill>
                <a:schemeClr val="bg1"/>
              </a:solidFill>
            </a:endParaRPr>
          </a:p>
        </p:txBody>
      </p:sp>
      <p:sp>
        <p:nvSpPr>
          <p:cNvPr id="57359" name="Rectangle 15"/>
          <p:cNvSpPr>
            <a:spLocks/>
          </p:cNvSpPr>
          <p:nvPr/>
        </p:nvSpPr>
        <p:spPr bwMode="auto">
          <a:xfrm>
            <a:off x="6395157" y="1805534"/>
            <a:ext cx="1916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belongs-to</a:t>
            </a:r>
          </a:p>
        </p:txBody>
      </p:sp>
      <p:sp>
        <p:nvSpPr>
          <p:cNvPr id="57360" name="Rectangle 16"/>
          <p:cNvSpPr>
            <a:spLocks/>
          </p:cNvSpPr>
          <p:nvPr/>
        </p:nvSpPr>
        <p:spPr bwMode="auto">
          <a:xfrm>
            <a:off x="9626601" y="4902202"/>
            <a:ext cx="2348089" cy="736599"/>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a:solidFill>
                  <a:schemeClr val="bg1"/>
                </a:solidFill>
              </a:rPr>
              <a:t>Genre</a:t>
            </a:r>
          </a:p>
        </p:txBody>
      </p:sp>
      <p:sp>
        <p:nvSpPr>
          <p:cNvPr id="57361" name="Line 17"/>
          <p:cNvSpPr>
            <a:spLocks noChangeShapeType="1"/>
          </p:cNvSpPr>
          <p:nvPr/>
        </p:nvSpPr>
        <p:spPr bwMode="auto">
          <a:xfrm rot="10800000" flipH="1">
            <a:off x="12285134" y="3934178"/>
            <a:ext cx="1230489" cy="1492956"/>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3200">
              <a:solidFill>
                <a:schemeClr val="bg1"/>
              </a:solidFill>
            </a:endParaRPr>
          </a:p>
        </p:txBody>
      </p:sp>
      <p:sp>
        <p:nvSpPr>
          <p:cNvPr id="57362" name="Rectangle 18"/>
          <p:cNvSpPr>
            <a:spLocks/>
          </p:cNvSpPr>
          <p:nvPr/>
        </p:nvSpPr>
        <p:spPr bwMode="auto">
          <a:xfrm>
            <a:off x="12973757" y="4839422"/>
            <a:ext cx="1916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belongs-to</a:t>
            </a:r>
          </a:p>
        </p:txBody>
      </p:sp>
    </p:spTree>
    <p:extLst>
      <p:ext uri="{BB962C8B-B14F-4D97-AF65-F5344CB8AC3E}">
        <p14:creationId xmlns:p14="http://schemas.microsoft.com/office/powerpoint/2010/main" val="270530074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2117600" y="2360475"/>
            <a:ext cx="11816699" cy="35687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7600" b="0" i="0" u="none" strike="noStrike" cap="none" baseline="0">
                <a:solidFill>
                  <a:srgbClr val="FF00FF"/>
                </a:solidFill>
                <a:latin typeface="Cabin"/>
                <a:ea typeface="Cabin"/>
                <a:cs typeface="Cabin"/>
                <a:sym typeface="Cabin"/>
              </a:rPr>
              <a:t>Representing Relationships in a Database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7600" b="0" i="0" u="none" strike="noStrike" cap="none" baseline="0">
                <a:solidFill>
                  <a:srgbClr val="FF00FF"/>
                </a:solidFill>
                <a:latin typeface="Cabin"/>
                <a:ea typeface="Cabin"/>
                <a:cs typeface="Cabin"/>
                <a:sym typeface="Cabin"/>
              </a:rPr>
              <a:t>Database Normalization (3NF)</a:t>
            </a:r>
          </a:p>
        </p:txBody>
      </p:sp>
      <p:sp>
        <p:nvSpPr>
          <p:cNvPr id="530" name="Shape 530"/>
          <p:cNvSpPr txBox="1">
            <a:spLocks noGrp="1"/>
          </p:cNvSpPr>
          <p:nvPr>
            <p:ph type="body" idx="1"/>
          </p:nvPr>
        </p:nvSpPr>
        <p:spPr>
          <a:xfrm>
            <a:off x="1308100" y="2603500"/>
            <a:ext cx="13619999" cy="57023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There is *tons* of database theory - way too much to understand without excessive predicate calculus</a:t>
            </a:r>
          </a:p>
          <a:p>
            <a:pPr marL="914400" marR="0" lvl="1"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rgbClr val="00FF00"/>
                </a:solidFill>
                <a:latin typeface="Cabin"/>
                <a:ea typeface="Cabin"/>
                <a:cs typeface="Cabin"/>
                <a:sym typeface="Cabin"/>
              </a:rPr>
              <a:t>Do not replicate data</a:t>
            </a:r>
            <a:r>
              <a:rPr lang="en-US" sz="3600" b="0" i="0" u="none" strike="noStrike" cap="none" baseline="0">
                <a:solidFill>
                  <a:schemeClr val="lt1"/>
                </a:solidFill>
                <a:latin typeface="Cabin"/>
                <a:ea typeface="Cabin"/>
                <a:cs typeface="Cabin"/>
                <a:sym typeface="Cabin"/>
              </a:rPr>
              <a:t> - reference data - point at data</a:t>
            </a:r>
          </a:p>
          <a:p>
            <a:pPr marL="914400" marR="0" lvl="1"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Use </a:t>
            </a:r>
            <a:r>
              <a:rPr lang="en-US" sz="3600" b="0" i="0" u="none" strike="noStrike" cap="none" baseline="0">
                <a:solidFill>
                  <a:srgbClr val="00FF00"/>
                </a:solidFill>
                <a:latin typeface="Cabin"/>
                <a:ea typeface="Cabin"/>
                <a:cs typeface="Cabin"/>
                <a:sym typeface="Cabin"/>
              </a:rPr>
              <a:t>integers for keys</a:t>
            </a:r>
            <a:r>
              <a:rPr lang="en-US" sz="3600" b="0" i="0" u="none" strike="noStrike" cap="none" baseline="0">
                <a:solidFill>
                  <a:schemeClr val="lt1"/>
                </a:solidFill>
                <a:latin typeface="Cabin"/>
                <a:ea typeface="Cabin"/>
                <a:cs typeface="Cabin"/>
                <a:sym typeface="Cabin"/>
              </a:rPr>
              <a:t> and for references</a:t>
            </a:r>
          </a:p>
          <a:p>
            <a:pPr marL="914400" marR="0" lvl="1" indent="-457200" algn="l" rtl="0">
              <a:lnSpc>
                <a:spcPct val="100000"/>
              </a:lnSpc>
              <a:spcBef>
                <a:spcPts val="1000"/>
              </a:spcBef>
              <a:spcAft>
                <a:spcPts val="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Add a special </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rgbClr val="FF7F00"/>
                </a:solidFill>
                <a:latin typeface="Cabin"/>
                <a:ea typeface="Cabin"/>
                <a:cs typeface="Cabin"/>
                <a:sym typeface="Cabin"/>
              </a:rPr>
              <a:t>key</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chemeClr val="lt1"/>
                </a:solidFill>
                <a:latin typeface="Cabin"/>
                <a:ea typeface="Cabin"/>
                <a:cs typeface="Cabin"/>
                <a:sym typeface="Cabin"/>
              </a:rPr>
              <a:t> column to each table which we will make references to.   By convention, many programmers call this column </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rgbClr val="FF7F00"/>
                </a:solidFill>
                <a:latin typeface="Cabin"/>
                <a:ea typeface="Cabin"/>
                <a:cs typeface="Cabin"/>
                <a:sym typeface="Cabin"/>
              </a:rPr>
              <a:t>id</a:t>
            </a:r>
            <a:r>
              <a:rPr lang="en-US" sz="3600" b="0" i="0" u="none" strike="noStrike" cap="none" baseline="0">
                <a:solidFill>
                  <a:schemeClr val="lt1"/>
                </a:solidFill>
                <a:latin typeface="Arial"/>
                <a:ea typeface="Arial"/>
                <a:cs typeface="Arial"/>
                <a:sym typeface="Arial"/>
              </a:rPr>
              <a:t>”</a:t>
            </a:r>
          </a:p>
        </p:txBody>
      </p:sp>
      <p:sp>
        <p:nvSpPr>
          <p:cNvPr id="531" name="Shape 531"/>
          <p:cNvSpPr txBox="1"/>
          <p:nvPr/>
        </p:nvSpPr>
        <p:spPr>
          <a:xfrm>
            <a:off x="3033849" y="8162875"/>
            <a:ext cx="10587600"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sng" strike="noStrike" cap="none" baseline="0">
                <a:solidFill>
                  <a:srgbClr val="FFFF00"/>
                </a:solidFill>
                <a:latin typeface="Cabin"/>
                <a:ea typeface="Cabin"/>
                <a:cs typeface="Cabin"/>
                <a:sym typeface="Cabin"/>
                <a:hlinkClick r:id="rId3"/>
              </a:rPr>
              <a:t>http://en.wikipedia.org/wiki/Database_normalization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Shape 520"/>
          <p:cNvPicPr preferRelativeResize="0"/>
          <p:nvPr/>
        </p:nvPicPr>
        <p:blipFill rotWithShape="1">
          <a:blip r:embed="rId3">
            <a:alphaModFix/>
          </a:blip>
          <a:srcRect/>
          <a:stretch/>
        </p:blipFill>
        <p:spPr>
          <a:xfrm>
            <a:off x="228600" y="1257300"/>
            <a:ext cx="15493999" cy="2592387"/>
          </a:xfrm>
          <a:prstGeom prst="rect">
            <a:avLst/>
          </a:prstGeom>
          <a:noFill/>
          <a:ln>
            <a:noFill/>
          </a:ln>
        </p:spPr>
      </p:pic>
      <p:sp>
        <p:nvSpPr>
          <p:cNvPr id="521" name="Shape 521"/>
          <p:cNvSpPr txBox="1"/>
          <p:nvPr/>
        </p:nvSpPr>
        <p:spPr>
          <a:xfrm>
            <a:off x="263525" y="4654550"/>
            <a:ext cx="15709899" cy="21843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We want to keep track of which band is the </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rgbClr val="FF00FF"/>
                </a:solidFill>
                <a:latin typeface="Cabin"/>
                <a:ea typeface="Cabin"/>
                <a:cs typeface="Cabin"/>
                <a:sym typeface="Cabin"/>
              </a:rPr>
              <a:t>creator</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chemeClr val="lt1"/>
                </a:solidFill>
                <a:latin typeface="Cabin"/>
                <a:ea typeface="Cabin"/>
                <a:cs typeface="Cabin"/>
                <a:sym typeface="Cabin"/>
              </a:rPr>
              <a:t> of each music track...</a:t>
            </a:r>
          </a:p>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a:solidFill>
                  <a:srgbClr val="FF00FF"/>
                </a:solidFill>
                <a:latin typeface="Cabin"/>
                <a:ea typeface="Cabin"/>
                <a:cs typeface="Cabin"/>
                <a:sym typeface="Cabin"/>
              </a:rPr>
              <a:t>What album</a:t>
            </a:r>
            <a:r>
              <a:rPr lang="en-US" sz="3600" b="0" i="0" u="none" strike="noStrike" cap="none" baseline="0">
                <a:solidFill>
                  <a:schemeClr val="lt1"/>
                </a:solidFill>
                <a:latin typeface="Cabin"/>
                <a:ea typeface="Cabin"/>
                <a:cs typeface="Cabin"/>
                <a:sym typeface="Cabin"/>
              </a:rPr>
              <a:t> does this song </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chemeClr val="lt1"/>
                </a:solidFill>
                <a:latin typeface="Cabin"/>
                <a:ea typeface="Cabin"/>
                <a:cs typeface="Cabin"/>
                <a:sym typeface="Cabin"/>
              </a:rPr>
              <a:t>belong to</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chemeClr val="lt1"/>
                </a:solidFill>
                <a:latin typeface="Cabin"/>
                <a:ea typeface="Cabin"/>
                <a:cs typeface="Cabin"/>
                <a:sym typeface="Cabin"/>
              </a:rPr>
              <a:t>??</a:t>
            </a:r>
          </a:p>
          <a:p>
            <a:pPr marL="0" marR="0" lvl="0" indent="0" algn="ctr" rtl="0">
              <a:lnSpc>
                <a:spcPct val="100000"/>
              </a:lnSpc>
              <a:spcBef>
                <a:spcPts val="0"/>
              </a:spcBef>
              <a:spcAft>
                <a:spcPts val="0"/>
              </a:spcAft>
              <a:buNone/>
            </a:pPr>
            <a:endParaRPr sz="3600" b="0" i="0" u="none" strike="noStrike" cap="none" baseline="0">
              <a:solidFill>
                <a:schemeClr val="lt1"/>
              </a:solidFill>
              <a:latin typeface="Cabin"/>
              <a:ea typeface="Cabin"/>
              <a:cs typeface="Cabin"/>
              <a:sym typeface="Cabin"/>
            </a:endParaRPr>
          </a:p>
          <a:p>
            <a:pPr marL="0" marR="0" lvl="0" indent="0" algn="ctr" rtl="0">
              <a:lnSpc>
                <a:spcPct val="100000"/>
              </a:lnSpc>
              <a:spcBef>
                <a:spcPts val="0"/>
              </a:spcBef>
              <a:spcAft>
                <a:spcPts val="0"/>
              </a:spcAft>
              <a:buClr>
                <a:srgbClr val="00FF00"/>
              </a:buClr>
              <a:buSzPct val="25000"/>
              <a:buFont typeface="Cabin"/>
              <a:buNone/>
            </a:pPr>
            <a:r>
              <a:rPr lang="en-US" sz="3600" b="0" i="0" u="none" strike="noStrike" cap="none" baseline="0">
                <a:solidFill>
                  <a:srgbClr val="00FF00"/>
                </a:solidFill>
                <a:latin typeface="Cabin"/>
                <a:ea typeface="Cabin"/>
                <a:cs typeface="Cabin"/>
                <a:sym typeface="Cabin"/>
              </a:rPr>
              <a:t>Which album is this song related to?</a:t>
            </a:r>
          </a:p>
        </p:txBody>
      </p:sp>
      <p:cxnSp>
        <p:nvCxnSpPr>
          <p:cNvPr id="522" name="Shape 522"/>
          <p:cNvCxnSpPr/>
          <p:nvPr/>
        </p:nvCxnSpPr>
        <p:spPr>
          <a:xfrm>
            <a:off x="10094911" y="1793875"/>
            <a:ext cx="2130424" cy="1493836"/>
          </a:xfrm>
          <a:prstGeom prst="straightConnector1">
            <a:avLst/>
          </a:prstGeom>
          <a:noFill/>
          <a:ln w="63500" cap="rnd" cmpd="sng">
            <a:solidFill>
              <a:srgbClr val="FF00FF"/>
            </a:solidFill>
            <a:prstDash val="solid"/>
            <a:miter/>
            <a:headEnd type="stealth" w="med" len="med"/>
            <a:tailEnd type="none" w="med" len="med"/>
          </a:ln>
        </p:spPr>
      </p:cxnSp>
      <p:cxnSp>
        <p:nvCxnSpPr>
          <p:cNvPr id="523" name="Shape 523"/>
          <p:cNvCxnSpPr/>
          <p:nvPr/>
        </p:nvCxnSpPr>
        <p:spPr>
          <a:xfrm>
            <a:off x="10164761" y="2508250"/>
            <a:ext cx="2481262" cy="1581150"/>
          </a:xfrm>
          <a:prstGeom prst="straightConnector1">
            <a:avLst/>
          </a:prstGeom>
          <a:noFill/>
          <a:ln w="63500" cap="rnd" cmpd="sng">
            <a:solidFill>
              <a:srgbClr val="FF00FF"/>
            </a:solidFill>
            <a:prstDash val="solid"/>
            <a:miter/>
            <a:headEnd type="stealth" w="med" len="med"/>
            <a:tailEnd type="none" w="med" len="med"/>
          </a:ln>
        </p:spPr>
      </p:cxnSp>
      <p:cxnSp>
        <p:nvCxnSpPr>
          <p:cNvPr id="524" name="Shape 524"/>
          <p:cNvCxnSpPr/>
          <p:nvPr/>
        </p:nvCxnSpPr>
        <p:spPr>
          <a:xfrm>
            <a:off x="4327525" y="2432050"/>
            <a:ext cx="1844674" cy="1384299"/>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10" name="Picture 9" descr="Screen Shot 2015-08-10 at 11.3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561" y="5866545"/>
            <a:ext cx="8089775" cy="2941736"/>
          </a:xfrm>
          <a:prstGeom prst="rect">
            <a:avLst/>
          </a:prstGeom>
        </p:spPr>
      </p:pic>
      <p:pic>
        <p:nvPicPr>
          <p:cNvPr id="11" name="Picture 10" descr="Screen Shot 2015-08-10 at 11.36.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300" y="2349499"/>
            <a:ext cx="5327162" cy="2917255"/>
          </a:xfrm>
          <a:prstGeom prst="rect">
            <a:avLst/>
          </a:prstGeom>
        </p:spPr>
      </p:pic>
      <p:sp>
        <p:nvSpPr>
          <p:cNvPr id="538" name="Shape 538"/>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Integer Reference Pattern</a:t>
            </a:r>
          </a:p>
        </p:txBody>
      </p:sp>
      <p:sp>
        <p:nvSpPr>
          <p:cNvPr id="539" name="Shape 539"/>
          <p:cNvSpPr/>
          <p:nvPr/>
        </p:nvSpPr>
        <p:spPr>
          <a:xfrm>
            <a:off x="3927231" y="7260492"/>
            <a:ext cx="1841499" cy="444500"/>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cxnSp>
        <p:nvCxnSpPr>
          <p:cNvPr id="540" name="Shape 540"/>
          <p:cNvCxnSpPr>
            <a:endCxn id="539" idx="0"/>
          </p:cNvCxnSpPr>
          <p:nvPr/>
        </p:nvCxnSpPr>
        <p:spPr>
          <a:xfrm flipH="1">
            <a:off x="4847981" y="4689231"/>
            <a:ext cx="2759319" cy="2571261"/>
          </a:xfrm>
          <a:prstGeom prst="straightConnector1">
            <a:avLst/>
          </a:prstGeom>
          <a:noFill/>
          <a:ln w="63500" cap="rnd" cmpd="sng">
            <a:solidFill>
              <a:srgbClr val="FF7F00"/>
            </a:solidFill>
            <a:prstDash val="solid"/>
            <a:miter/>
            <a:headEnd type="stealth" w="med" len="med"/>
            <a:tailEnd type="none" w="med" len="med"/>
          </a:ln>
        </p:spPr>
      </p:cxnSp>
      <p:sp>
        <p:nvSpPr>
          <p:cNvPr id="541" name="Shape 541"/>
          <p:cNvSpPr txBox="1"/>
          <p:nvPr/>
        </p:nvSpPr>
        <p:spPr>
          <a:xfrm>
            <a:off x="555625" y="3702050"/>
            <a:ext cx="6464299"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3600" b="0" i="0" u="none" strike="noStrike" cap="none" baseline="0">
                <a:solidFill>
                  <a:srgbClr val="FF7F00"/>
                </a:solidFill>
                <a:latin typeface="Cabin"/>
                <a:ea typeface="Cabin"/>
                <a:cs typeface="Cabin"/>
                <a:sym typeface="Cabin"/>
              </a:rPr>
              <a:t>We use integers to reference rows in another table</a:t>
            </a:r>
          </a:p>
        </p:txBody>
      </p:sp>
      <p:sp>
        <p:nvSpPr>
          <p:cNvPr id="542" name="Shape 542"/>
          <p:cNvSpPr txBox="1"/>
          <p:nvPr/>
        </p:nvSpPr>
        <p:spPr>
          <a:xfrm>
            <a:off x="9596681" y="5917345"/>
            <a:ext cx="1328737"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dirty="0">
                <a:solidFill>
                  <a:srgbClr val="FF00FF"/>
                </a:solidFill>
                <a:latin typeface="Cabin"/>
                <a:ea typeface="Cabin"/>
                <a:cs typeface="Cabin"/>
                <a:sym typeface="Cabin"/>
              </a:rPr>
              <a:t>Album</a:t>
            </a:r>
          </a:p>
        </p:txBody>
      </p:sp>
      <p:sp>
        <p:nvSpPr>
          <p:cNvPr id="543" name="Shape 543"/>
          <p:cNvSpPr txBox="1"/>
          <p:nvPr/>
        </p:nvSpPr>
        <p:spPr>
          <a:xfrm>
            <a:off x="13136562" y="2389553"/>
            <a:ext cx="1190624"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a:solidFill>
                  <a:srgbClr val="FF00FF"/>
                </a:solidFill>
                <a:latin typeface="Cabin"/>
                <a:ea typeface="Cabin"/>
                <a:cs typeface="Cabin"/>
                <a:sym typeface="Cabin"/>
              </a:rPr>
              <a:t>Artist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Shape 189"/>
          <p:cNvPicPr preferRelativeResize="0"/>
          <p:nvPr/>
        </p:nvPicPr>
        <p:blipFill rotWithShape="1">
          <a:blip r:embed="rId3">
            <a:alphaModFix/>
          </a:blip>
          <a:srcRect/>
          <a:stretch/>
        </p:blipFill>
        <p:spPr>
          <a:xfrm>
            <a:off x="1530075" y="169150"/>
            <a:ext cx="12966599" cy="5568899"/>
          </a:xfrm>
          <a:prstGeom prst="rect">
            <a:avLst/>
          </a:prstGeom>
          <a:noFill/>
          <a:ln>
            <a:noFill/>
          </a:ln>
        </p:spPr>
      </p:pic>
      <p:sp>
        <p:nvSpPr>
          <p:cNvPr id="190" name="Shape 190"/>
          <p:cNvSpPr txBox="1"/>
          <p:nvPr/>
        </p:nvSpPr>
        <p:spPr>
          <a:xfrm>
            <a:off x="428625" y="6083300"/>
            <a:ext cx="15379700" cy="2705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400" b="0" i="0" u="none" strike="noStrike" cap="none" baseline="0">
                <a:solidFill>
                  <a:srgbClr val="FFFF00"/>
                </a:solidFill>
                <a:latin typeface="Cabin"/>
                <a:ea typeface="Cabin"/>
                <a:cs typeface="Cabin"/>
                <a:sym typeface="Cabin"/>
              </a:rPr>
              <a:t>A </a:t>
            </a:r>
            <a:r>
              <a:rPr lang="en-US" sz="3400" b="0" i="0" u="none" strike="noStrike" cap="none" baseline="0">
                <a:solidFill>
                  <a:srgbClr val="00FF00"/>
                </a:solidFill>
                <a:latin typeface="Cabin"/>
                <a:ea typeface="Cabin"/>
                <a:cs typeface="Cabin"/>
                <a:sym typeface="Cabin"/>
              </a:rPr>
              <a:t>relation</a:t>
            </a:r>
            <a:r>
              <a:rPr lang="en-US" sz="3400" b="0" i="0" u="none" strike="noStrike" cap="none" baseline="0">
                <a:solidFill>
                  <a:srgbClr val="FFFF00"/>
                </a:solidFill>
                <a:latin typeface="Cabin"/>
                <a:ea typeface="Cabin"/>
                <a:cs typeface="Cabin"/>
                <a:sym typeface="Cabin"/>
              </a:rPr>
              <a:t> is defined as a </a:t>
            </a:r>
            <a:r>
              <a:rPr lang="en-US" sz="3400" b="0" i="0" u="none" strike="noStrike" cap="none" baseline="0">
                <a:solidFill>
                  <a:srgbClr val="00FF00"/>
                </a:solidFill>
                <a:latin typeface="Cabin"/>
                <a:ea typeface="Cabin"/>
                <a:cs typeface="Cabin"/>
                <a:sym typeface="Cabin"/>
              </a:rPr>
              <a:t>set of </a:t>
            </a:r>
            <a:r>
              <a:rPr lang="en-US" sz="3400" b="0" i="0" u="none" strike="noStrike" cap="none" baseline="0">
                <a:solidFill>
                  <a:srgbClr val="FF7F00"/>
                </a:solidFill>
                <a:latin typeface="Cabin"/>
                <a:ea typeface="Cabin"/>
                <a:cs typeface="Cabin"/>
                <a:sym typeface="Cabin"/>
              </a:rPr>
              <a:t>tuples</a:t>
            </a:r>
            <a:r>
              <a:rPr lang="en-US" sz="3400" b="0" i="0" u="none" strike="noStrike" cap="none" baseline="0">
                <a:solidFill>
                  <a:srgbClr val="FFFF00"/>
                </a:solidFill>
                <a:latin typeface="Cabin"/>
                <a:ea typeface="Cabin"/>
                <a:cs typeface="Cabin"/>
                <a:sym typeface="Cabin"/>
              </a:rPr>
              <a:t> that have the same </a:t>
            </a:r>
            <a:r>
              <a:rPr lang="en-US" sz="3400" b="0" i="0" u="none" strike="noStrike" cap="none" baseline="0">
                <a:solidFill>
                  <a:srgbClr val="FF00FF"/>
                </a:solidFill>
                <a:latin typeface="Cabin"/>
                <a:ea typeface="Cabin"/>
                <a:cs typeface="Cabin"/>
                <a:sym typeface="Cabin"/>
              </a:rPr>
              <a:t>attributes</a:t>
            </a:r>
            <a:r>
              <a:rPr lang="en-US" sz="3400" b="0" i="0" u="none" strike="noStrike" cap="none" baseline="0">
                <a:solidFill>
                  <a:srgbClr val="FFFF00"/>
                </a:solidFill>
                <a:latin typeface="Cabin"/>
                <a:ea typeface="Cabin"/>
                <a:cs typeface="Cabin"/>
                <a:sym typeface="Cabin"/>
              </a:rPr>
              <a:t>.   A </a:t>
            </a:r>
            <a:r>
              <a:rPr lang="en-US" sz="3400" b="0" i="0" u="none" strike="noStrike" cap="none" baseline="0">
                <a:solidFill>
                  <a:srgbClr val="FF7F00"/>
                </a:solidFill>
                <a:latin typeface="Cabin"/>
                <a:ea typeface="Cabin"/>
                <a:cs typeface="Cabin"/>
                <a:sym typeface="Cabin"/>
              </a:rPr>
              <a:t>tuple</a:t>
            </a:r>
            <a:r>
              <a:rPr lang="en-US" sz="3400" b="0" i="0" u="none" strike="noStrike" cap="none" baseline="0">
                <a:solidFill>
                  <a:srgbClr val="FFFF00"/>
                </a:solidFill>
                <a:latin typeface="Cabin"/>
                <a:ea typeface="Cabin"/>
                <a:cs typeface="Cabin"/>
                <a:sym typeface="Cabin"/>
              </a:rPr>
              <a:t> usually represents </a:t>
            </a:r>
            <a:r>
              <a:rPr lang="en-US" sz="3400" b="0" i="0" u="none" strike="noStrike" cap="none" baseline="0">
                <a:solidFill>
                  <a:srgbClr val="FF7F00"/>
                </a:solidFill>
                <a:latin typeface="Cabin"/>
                <a:ea typeface="Cabin"/>
                <a:cs typeface="Cabin"/>
                <a:sym typeface="Cabin"/>
              </a:rPr>
              <a:t>an object</a:t>
            </a:r>
            <a:r>
              <a:rPr lang="en-US" sz="3400" b="0" i="0" u="none" strike="noStrike" cap="none" baseline="0">
                <a:solidFill>
                  <a:srgbClr val="FFFF00"/>
                </a:solidFill>
                <a:latin typeface="Cabin"/>
                <a:ea typeface="Cabin"/>
                <a:cs typeface="Cabin"/>
                <a:sym typeface="Cabin"/>
              </a:rPr>
              <a:t> and information about that object.  </a:t>
            </a:r>
            <a:r>
              <a:rPr lang="en-US" sz="3400" b="0" i="0" u="none" strike="noStrike" cap="none" baseline="0">
                <a:solidFill>
                  <a:srgbClr val="FF7F00"/>
                </a:solidFill>
                <a:latin typeface="Cabin"/>
                <a:ea typeface="Cabin"/>
                <a:cs typeface="Cabin"/>
                <a:sym typeface="Cabin"/>
              </a:rPr>
              <a:t>Objects</a:t>
            </a:r>
            <a:r>
              <a:rPr lang="en-US" sz="3400" b="0" i="0" u="none" strike="noStrike" cap="none" baseline="0">
                <a:solidFill>
                  <a:srgbClr val="FFFF00"/>
                </a:solidFill>
                <a:latin typeface="Cabin"/>
                <a:ea typeface="Cabin"/>
                <a:cs typeface="Cabin"/>
                <a:sym typeface="Cabin"/>
              </a:rPr>
              <a:t> are typically physical objects or concepts.   A </a:t>
            </a:r>
            <a:r>
              <a:rPr lang="en-US" sz="3400" b="0" i="0" u="none" strike="noStrike" cap="none" baseline="0">
                <a:solidFill>
                  <a:srgbClr val="00FF00"/>
                </a:solidFill>
                <a:latin typeface="Cabin"/>
                <a:ea typeface="Cabin"/>
                <a:cs typeface="Cabin"/>
                <a:sym typeface="Cabin"/>
              </a:rPr>
              <a:t>relation</a:t>
            </a:r>
            <a:r>
              <a:rPr lang="en-US" sz="3400" b="0" i="0" u="none" strike="noStrike" cap="none" baseline="0">
                <a:solidFill>
                  <a:srgbClr val="FFFF00"/>
                </a:solidFill>
                <a:latin typeface="Cabin"/>
                <a:ea typeface="Cabin"/>
                <a:cs typeface="Cabin"/>
                <a:sym typeface="Cabin"/>
              </a:rPr>
              <a:t> is usually described as a </a:t>
            </a:r>
            <a:r>
              <a:rPr lang="en-US" sz="3400" b="0" i="0" u="none" strike="noStrike" cap="none" baseline="0">
                <a:solidFill>
                  <a:srgbClr val="00FF00"/>
                </a:solidFill>
                <a:latin typeface="Cabin"/>
                <a:ea typeface="Cabin"/>
                <a:cs typeface="Cabin"/>
                <a:sym typeface="Cabin"/>
              </a:rPr>
              <a:t>table</a:t>
            </a:r>
            <a:r>
              <a:rPr lang="en-US" sz="3400" b="0" i="0" u="none" strike="noStrike" cap="none" baseline="0">
                <a:solidFill>
                  <a:srgbClr val="FFFF00"/>
                </a:solidFill>
                <a:latin typeface="Cabin"/>
                <a:ea typeface="Cabin"/>
                <a:cs typeface="Cabin"/>
                <a:sym typeface="Cabin"/>
              </a:rPr>
              <a:t>, which is organized into </a:t>
            </a:r>
            <a:r>
              <a:rPr lang="en-US" sz="3400" b="0" i="0" u="none" strike="noStrike" cap="none" baseline="0">
                <a:solidFill>
                  <a:srgbClr val="FF7F00"/>
                </a:solidFill>
                <a:latin typeface="Cabin"/>
                <a:ea typeface="Cabin"/>
                <a:cs typeface="Cabin"/>
                <a:sym typeface="Cabin"/>
              </a:rPr>
              <a:t>rows</a:t>
            </a:r>
            <a:r>
              <a:rPr lang="en-US" sz="3400" b="0" i="0" u="none" strike="noStrike" cap="none" baseline="0">
                <a:solidFill>
                  <a:srgbClr val="FFFF00"/>
                </a:solidFill>
                <a:latin typeface="Cabin"/>
                <a:ea typeface="Cabin"/>
                <a:cs typeface="Cabin"/>
                <a:sym typeface="Cabin"/>
              </a:rPr>
              <a:t> and </a:t>
            </a:r>
            <a:r>
              <a:rPr lang="en-US" sz="3400" b="0" i="0" u="none" strike="noStrike" cap="none" baseline="0">
                <a:solidFill>
                  <a:srgbClr val="FF00FF"/>
                </a:solidFill>
                <a:latin typeface="Cabin"/>
                <a:ea typeface="Cabin"/>
                <a:cs typeface="Cabin"/>
                <a:sym typeface="Cabin"/>
              </a:rPr>
              <a:t>columns</a:t>
            </a:r>
            <a:r>
              <a:rPr lang="en-US" sz="3400" b="0" i="0" u="none" strike="noStrike" cap="none" baseline="0">
                <a:solidFill>
                  <a:srgbClr val="FFFF00"/>
                </a:solidFill>
                <a:latin typeface="Cabin"/>
                <a:ea typeface="Cabin"/>
                <a:cs typeface="Cabin"/>
                <a:sym typeface="Cabin"/>
              </a:rPr>
              <a:t>.   All the data</a:t>
            </a:r>
            <a:r>
              <a:rPr lang="en-US" sz="3400" b="0" i="0" u="sng" strike="noStrike" cap="none" baseline="0">
                <a:solidFill>
                  <a:schemeClr val="hlink"/>
                </a:solidFill>
                <a:latin typeface="Cabin"/>
                <a:ea typeface="Cabin"/>
                <a:cs typeface="Cabin"/>
                <a:sym typeface="Cabin"/>
                <a:hlinkClick r:id="rId4"/>
              </a:rPr>
              <a:t> </a:t>
            </a:r>
            <a:r>
              <a:rPr lang="en-US" sz="3400" b="0" i="0" u="none" strike="noStrike" cap="none" baseline="0">
                <a:solidFill>
                  <a:srgbClr val="FFFF00"/>
                </a:solidFill>
                <a:latin typeface="Cabin"/>
                <a:ea typeface="Cabin"/>
                <a:cs typeface="Cabin"/>
                <a:sym typeface="Cabin"/>
              </a:rPr>
              <a:t>referenced by an </a:t>
            </a:r>
            <a:r>
              <a:rPr lang="en-US" sz="3400" b="0" i="0" u="none" strike="noStrike" cap="none" baseline="0">
                <a:solidFill>
                  <a:srgbClr val="FF00FF"/>
                </a:solidFill>
                <a:latin typeface="Cabin"/>
                <a:ea typeface="Cabin"/>
                <a:cs typeface="Cabin"/>
                <a:sym typeface="Cabin"/>
              </a:rPr>
              <a:t>attribute</a:t>
            </a:r>
            <a:r>
              <a:rPr lang="en-US" sz="3400" b="0" i="0" u="none" strike="noStrike" cap="none" baseline="0">
                <a:solidFill>
                  <a:srgbClr val="FFFF00"/>
                </a:solidFill>
                <a:latin typeface="Cabin"/>
                <a:ea typeface="Cabin"/>
                <a:cs typeface="Cabin"/>
                <a:sym typeface="Cabin"/>
              </a:rPr>
              <a:t> are in the same domain and </a:t>
            </a:r>
            <a:r>
              <a:rPr lang="en-US" sz="3400" b="0" i="0" u="none" strike="noStrike" cap="none" baseline="0">
                <a:solidFill>
                  <a:srgbClr val="FF00FF"/>
                </a:solidFill>
                <a:latin typeface="Cabin"/>
                <a:ea typeface="Cabin"/>
                <a:cs typeface="Cabin"/>
                <a:sym typeface="Cabin"/>
              </a:rPr>
              <a:t>conform to the same constraints.</a:t>
            </a:r>
            <a:r>
              <a:rPr lang="en-US" sz="3400" b="0" i="0" u="none" strike="noStrike" cap="none" baseline="0">
                <a:solidFill>
                  <a:srgbClr val="FFFF00"/>
                </a:solidFill>
                <a:latin typeface="Cabin"/>
                <a:ea typeface="Cabin"/>
                <a:cs typeface="Cabin"/>
                <a:sym typeface="Cabin"/>
              </a:rPr>
              <a:t>  (</a:t>
            </a:r>
            <a:r>
              <a:rPr lang="en-US" sz="3400">
                <a:solidFill>
                  <a:srgbClr val="FFFF00"/>
                </a:solidFill>
                <a:latin typeface="Cabin"/>
                <a:ea typeface="Cabin"/>
                <a:cs typeface="Cabin"/>
                <a:sym typeface="Cabin"/>
              </a:rPr>
              <a:t>W</a:t>
            </a:r>
            <a:r>
              <a:rPr lang="en-US" sz="3400" b="0" i="0" u="none" strike="noStrike" cap="none" baseline="0">
                <a:solidFill>
                  <a:srgbClr val="FFFF00"/>
                </a:solidFill>
                <a:latin typeface="Cabin"/>
                <a:ea typeface="Cabin"/>
                <a:cs typeface="Cabin"/>
                <a:sym typeface="Cabin"/>
              </a:rPr>
              <a:t>ikipedia)</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1155700" y="1536700"/>
            <a:ext cx="13931900" cy="3086099"/>
          </a:xfrm>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dirty="0" smtClean="0">
                <a:solidFill>
                  <a:srgbClr val="00FF00"/>
                </a:solidFill>
                <a:latin typeface="Cabin"/>
                <a:ea typeface="Cabin"/>
                <a:cs typeface="Cabin"/>
                <a:sym typeface="Cabin"/>
              </a:rPr>
              <a:t>Key</a:t>
            </a:r>
            <a:r>
              <a:rPr lang="en-US" sz="7600" b="0" i="0" u="none" strike="noStrike" cap="none" dirty="0" smtClean="0">
                <a:solidFill>
                  <a:srgbClr val="00FF00"/>
                </a:solidFill>
                <a:latin typeface="Cabin"/>
                <a:ea typeface="Cabin"/>
                <a:cs typeface="Cabin"/>
                <a:sym typeface="Cabin"/>
              </a:rPr>
              <a:t> Terminology</a:t>
            </a:r>
            <a:endParaRPr lang="en-US" sz="7600" b="0" i="0" u="none" strike="noStrike" cap="none" baseline="0" dirty="0">
              <a:solidFill>
                <a:srgbClr val="00FF00"/>
              </a:solidFill>
              <a:latin typeface="Cabin"/>
              <a:ea typeface="Cabin"/>
              <a:cs typeface="Cabin"/>
              <a:sym typeface="Cabin"/>
            </a:endParaRPr>
          </a:p>
        </p:txBody>
      </p:sp>
      <p:sp>
        <p:nvSpPr>
          <p:cNvPr id="549" name="Shape 549"/>
          <p:cNvSpPr txBox="1">
            <a:spLocks noGrp="1"/>
          </p:cNvSpPr>
          <p:nvPr>
            <p:ph type="body" idx="1"/>
          </p:nvPr>
        </p:nvSpPr>
        <p:spPr>
          <a:xfrm>
            <a:off x="1155700" y="4711700"/>
            <a:ext cx="13931900" cy="1054100"/>
          </a:xfrm>
          <a:prstGeom prst="rect">
            <a:avLst/>
          </a:prstGeom>
          <a:noFill/>
          <a:ln>
            <a:noFill/>
          </a:ln>
        </p:spPr>
        <p:txBody>
          <a:bodyPr lIns="38100" tIns="38100" rIns="38100" bIns="38100"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200" b="0" i="0" u="none" strike="noStrike" cap="none" baseline="0">
                <a:solidFill>
                  <a:schemeClr val="lt1"/>
                </a:solidFill>
                <a:latin typeface="Cabin"/>
                <a:ea typeface="Cabin"/>
                <a:cs typeface="Cabin"/>
                <a:sym typeface="Cabin"/>
              </a:rPr>
              <a:t>Finding our way around....</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Three Kinds of Keys</a:t>
            </a:r>
          </a:p>
        </p:txBody>
      </p:sp>
      <p:sp>
        <p:nvSpPr>
          <p:cNvPr id="555" name="Shape 555"/>
          <p:cNvSpPr txBox="1">
            <a:spLocks noGrp="1"/>
          </p:cNvSpPr>
          <p:nvPr>
            <p:ph type="body" idx="1"/>
          </p:nvPr>
        </p:nvSpPr>
        <p:spPr>
          <a:xfrm>
            <a:off x="1155700" y="2603500"/>
            <a:ext cx="8394699"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rgbClr val="FF7F00"/>
                </a:solidFill>
                <a:latin typeface="Cabin"/>
                <a:ea typeface="Cabin"/>
                <a:cs typeface="Cabin"/>
                <a:sym typeface="Cabin"/>
              </a:rPr>
              <a:t>Primary key</a:t>
            </a:r>
            <a:r>
              <a:rPr lang="en-US" sz="3600" b="0" i="0" u="none" strike="noStrike" cap="none" baseline="0">
                <a:solidFill>
                  <a:schemeClr val="lt1"/>
                </a:solidFill>
                <a:latin typeface="Cabin"/>
                <a:ea typeface="Cabin"/>
                <a:cs typeface="Cabin"/>
                <a:sym typeface="Cabin"/>
              </a:rPr>
              <a:t> - generally an integer auto-in</a:t>
            </a:r>
            <a:r>
              <a:rPr lang="en-US" sz="3600">
                <a:solidFill>
                  <a:schemeClr val="lt1"/>
                </a:solidFill>
                <a:latin typeface="Cabin"/>
                <a:ea typeface="Cabin"/>
                <a:cs typeface="Cabin"/>
                <a:sym typeface="Cabin"/>
              </a:rPr>
              <a:t>cr</a:t>
            </a:r>
            <a:r>
              <a:rPr lang="en-US" sz="3600" b="0" i="0" u="none" strike="noStrike" cap="none" baseline="0">
                <a:solidFill>
                  <a:schemeClr val="lt1"/>
                </a:solidFill>
                <a:latin typeface="Cabin"/>
                <a:ea typeface="Cabin"/>
                <a:cs typeface="Cabin"/>
                <a:sym typeface="Cabin"/>
              </a:rPr>
              <a:t>ement field</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rgbClr val="00FF00"/>
                </a:solidFill>
                <a:latin typeface="Cabin"/>
                <a:ea typeface="Cabin"/>
                <a:cs typeface="Cabin"/>
                <a:sym typeface="Cabin"/>
              </a:rPr>
              <a:t>Logical key</a:t>
            </a:r>
            <a:r>
              <a:rPr lang="en-US" sz="3600" b="0" i="0" u="none" strike="noStrike" cap="none" baseline="0">
                <a:solidFill>
                  <a:schemeClr val="lt1"/>
                </a:solidFill>
                <a:latin typeface="Cabin"/>
                <a:ea typeface="Cabin"/>
                <a:cs typeface="Cabin"/>
                <a:sym typeface="Cabin"/>
              </a:rPr>
              <a:t> - What the outside world uses for lookup</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rgbClr val="FF00FF"/>
                </a:solidFill>
                <a:latin typeface="Cabin"/>
                <a:ea typeface="Cabin"/>
                <a:cs typeface="Cabin"/>
                <a:sym typeface="Cabin"/>
              </a:rPr>
              <a:t>Foreign key</a:t>
            </a:r>
            <a:r>
              <a:rPr lang="en-US" sz="3600" b="0" i="0" u="none" strike="noStrike" cap="none" baseline="0">
                <a:solidFill>
                  <a:schemeClr val="lt1"/>
                </a:solidFill>
                <a:latin typeface="Cabin"/>
                <a:ea typeface="Cabin"/>
                <a:cs typeface="Cabin"/>
                <a:sym typeface="Cabin"/>
              </a:rPr>
              <a:t> - generally an integer key pointing to a row in another table</a:t>
            </a:r>
          </a:p>
        </p:txBody>
      </p:sp>
      <p:sp>
        <p:nvSpPr>
          <p:cNvPr id="556" name="Shape 556"/>
          <p:cNvSpPr txBox="1"/>
          <p:nvPr/>
        </p:nvSpPr>
        <p:spPr>
          <a:xfrm>
            <a:off x="11637648" y="3651250"/>
            <a:ext cx="2351889" cy="3302100"/>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4400" dirty="0">
                <a:solidFill>
                  <a:srgbClr val="FFFF00"/>
                </a:solidFill>
                <a:latin typeface="Cabin"/>
                <a:ea typeface="Cabin"/>
                <a:cs typeface="Cabin"/>
                <a:sym typeface="Cabin"/>
              </a:rPr>
              <a:t> </a:t>
            </a:r>
            <a:r>
              <a:rPr lang="en-US" sz="4400" b="0" i="0" u="none" strike="noStrike" cap="none" baseline="0" dirty="0" smtClean="0">
                <a:solidFill>
                  <a:srgbClr val="FFFF00"/>
                </a:solidFill>
                <a:latin typeface="Cabin"/>
                <a:ea typeface="Cabin"/>
                <a:cs typeface="Cabin"/>
                <a:sym typeface="Cabin"/>
              </a:rPr>
              <a:t>Album</a:t>
            </a:r>
            <a:endParaRPr lang="en-US" sz="4400" b="0" i="0" u="none" strike="noStrike" cap="none" baseline="0" dirty="0">
              <a:solidFill>
                <a:srgbClr val="FFFF00"/>
              </a:solidFill>
              <a:latin typeface="Cabin"/>
              <a:ea typeface="Cabin"/>
              <a:cs typeface="Cabin"/>
              <a:sym typeface="Cabin"/>
            </a:endParaRPr>
          </a:p>
          <a:p>
            <a:pPr marL="0" marR="0" lvl="0" indent="0" algn="l" rtl="0">
              <a:lnSpc>
                <a:spcPct val="100000"/>
              </a:lnSpc>
              <a:spcBef>
                <a:spcPts val="0"/>
              </a:spcBef>
              <a:spcAft>
                <a:spcPts val="0"/>
              </a:spcAft>
              <a:buClr>
                <a:srgbClr val="FF7F00"/>
              </a:buClr>
              <a:buSzPct val="25000"/>
              <a:buFont typeface="Cabin"/>
              <a:buNone/>
            </a:pPr>
            <a:r>
              <a:rPr lang="en-US" sz="4400" dirty="0">
                <a:solidFill>
                  <a:srgbClr val="FF7F00"/>
                </a:solidFill>
                <a:latin typeface="Cabin"/>
                <a:ea typeface="Cabin"/>
                <a:cs typeface="Cabin"/>
                <a:sym typeface="Cabin"/>
              </a:rPr>
              <a:t> </a:t>
            </a:r>
            <a:r>
              <a:rPr lang="en-US" sz="4400" b="0" i="0" u="none" strike="noStrike" cap="none" baseline="0" dirty="0">
                <a:solidFill>
                  <a:srgbClr val="FF7F00"/>
                </a:solidFill>
                <a:latin typeface="Cabin"/>
                <a:ea typeface="Cabin"/>
                <a:cs typeface="Cabin"/>
                <a:sym typeface="Cabin"/>
              </a:rPr>
              <a:t>id</a:t>
            </a:r>
          </a:p>
          <a:p>
            <a:pPr marL="0" marR="0" lvl="0" indent="0" algn="l" rtl="0">
              <a:lnSpc>
                <a:spcPct val="100000"/>
              </a:lnSpc>
              <a:spcBef>
                <a:spcPts val="0"/>
              </a:spcBef>
              <a:spcAft>
                <a:spcPts val="0"/>
              </a:spcAft>
              <a:buClr>
                <a:srgbClr val="00FF00"/>
              </a:buClr>
              <a:buSzPct val="25000"/>
              <a:buFont typeface="Cabin"/>
              <a:buNone/>
            </a:pPr>
            <a:r>
              <a:rPr lang="en-US" sz="4400" dirty="0">
                <a:solidFill>
                  <a:srgbClr val="00FF00"/>
                </a:solidFill>
                <a:latin typeface="Cabin"/>
                <a:ea typeface="Cabin"/>
                <a:cs typeface="Cabin"/>
                <a:sym typeface="Cabin"/>
              </a:rPr>
              <a:t> </a:t>
            </a:r>
            <a:r>
              <a:rPr lang="en-US" sz="4400" b="0" i="0" u="none" strike="noStrike" cap="none" baseline="0" dirty="0">
                <a:solidFill>
                  <a:srgbClr val="00FF00"/>
                </a:solidFill>
                <a:latin typeface="Cabin"/>
                <a:ea typeface="Cabin"/>
                <a:cs typeface="Cabin"/>
                <a:sym typeface="Cabin"/>
              </a:rPr>
              <a:t>title</a:t>
            </a:r>
          </a:p>
          <a:p>
            <a:pPr marL="0" marR="0" lvl="0" indent="0" algn="l" rtl="0">
              <a:lnSpc>
                <a:spcPct val="100000"/>
              </a:lnSpc>
              <a:spcBef>
                <a:spcPts val="0"/>
              </a:spcBef>
              <a:spcAft>
                <a:spcPts val="0"/>
              </a:spcAft>
              <a:buClr>
                <a:srgbClr val="FF00FF"/>
              </a:buClr>
              <a:buSzPct val="25000"/>
              <a:buFont typeface="Cabin"/>
              <a:buNone/>
            </a:pPr>
            <a:r>
              <a:rPr lang="en-US" sz="4400" dirty="0">
                <a:solidFill>
                  <a:srgbClr val="FF00FF"/>
                </a:solidFill>
                <a:latin typeface="Cabin"/>
                <a:ea typeface="Cabin"/>
                <a:cs typeface="Cabin"/>
                <a:sym typeface="Cabin"/>
              </a:rPr>
              <a:t> </a:t>
            </a:r>
            <a:r>
              <a:rPr lang="en-US" sz="4400" b="0" i="0" u="none" strike="noStrike" cap="none" baseline="0" dirty="0" err="1" smtClean="0">
                <a:solidFill>
                  <a:srgbClr val="FF00FF"/>
                </a:solidFill>
                <a:latin typeface="Cabin"/>
                <a:ea typeface="Cabin"/>
                <a:cs typeface="Cabin"/>
                <a:sym typeface="Cabin"/>
              </a:rPr>
              <a:t>artist_id</a:t>
            </a:r>
            <a:endParaRPr lang="en-US" sz="4400" b="0" i="0" u="none" strike="noStrike" cap="none" baseline="0" dirty="0">
              <a:solidFill>
                <a:srgbClr val="FF00FF"/>
              </a:solidFill>
              <a:latin typeface="Cabin"/>
              <a:ea typeface="Cabin"/>
              <a:cs typeface="Cabin"/>
              <a:sym typeface="Cabin"/>
            </a:endParaRPr>
          </a:p>
          <a:p>
            <a:pPr marL="0" marR="0" lvl="0" indent="0" algn="l" rtl="0">
              <a:lnSpc>
                <a:spcPct val="100000"/>
              </a:lnSpc>
              <a:spcBef>
                <a:spcPts val="0"/>
              </a:spcBef>
              <a:spcAft>
                <a:spcPts val="0"/>
              </a:spcAft>
              <a:buClr>
                <a:schemeClr val="lt1"/>
              </a:buClr>
              <a:buSzPct val="25000"/>
              <a:buFont typeface="Cabin"/>
              <a:buNone/>
            </a:pPr>
            <a:r>
              <a:rPr lang="en-US" sz="4400" dirty="0">
                <a:solidFill>
                  <a:schemeClr val="lt1"/>
                </a:solidFill>
                <a:latin typeface="Cabin"/>
                <a:ea typeface="Cabin"/>
                <a:cs typeface="Cabin"/>
                <a:sym typeface="Cabin"/>
              </a:rPr>
              <a:t> </a:t>
            </a:r>
            <a:r>
              <a:rPr lang="en-US" sz="4400" b="0" i="0" u="none" strike="noStrike" cap="none" baseline="0" dirty="0">
                <a:solidFill>
                  <a:schemeClr val="lt1"/>
                </a:solidFill>
                <a:latin typeface="Cabin"/>
                <a:ea typeface="Cabin"/>
                <a:cs typeface="Cabin"/>
                <a:sym typeface="Cabin"/>
              </a:rPr>
              <a:t>...</a:t>
            </a:r>
          </a:p>
        </p:txBody>
      </p:sp>
      <p:cxnSp>
        <p:nvCxnSpPr>
          <p:cNvPr id="557" name="Shape 557"/>
          <p:cNvCxnSpPr/>
          <p:nvPr/>
        </p:nvCxnSpPr>
        <p:spPr>
          <a:xfrm flipH="1">
            <a:off x="13989537" y="5183187"/>
            <a:ext cx="989012" cy="725486"/>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7600" b="0" i="0" u="none" strike="noStrike" cap="none" baseline="0">
                <a:solidFill>
                  <a:srgbClr val="FF7F00"/>
                </a:solidFill>
                <a:latin typeface="Cabin"/>
                <a:ea typeface="Cabin"/>
                <a:cs typeface="Cabin"/>
                <a:sym typeface="Cabin"/>
              </a:rPr>
              <a:t>Primary Key Rules</a:t>
            </a:r>
          </a:p>
        </p:txBody>
      </p:sp>
      <p:sp>
        <p:nvSpPr>
          <p:cNvPr id="563" name="Shape 563"/>
          <p:cNvSpPr txBox="1">
            <a:spLocks noGrp="1"/>
          </p:cNvSpPr>
          <p:nvPr>
            <p:ph type="body" idx="1"/>
          </p:nvPr>
        </p:nvSpPr>
        <p:spPr>
          <a:xfrm>
            <a:off x="1155700" y="2603500"/>
            <a:ext cx="9232900" cy="5702299"/>
          </a:xfrm>
          <a:prstGeom prst="rect">
            <a:avLst/>
          </a:prstGeom>
          <a:noFill/>
          <a:ln>
            <a:noFill/>
          </a:ln>
        </p:spPr>
        <p:txBody>
          <a:bodyPr lIns="38100" tIns="38100" rIns="38100" bIns="38100" anchor="ctr" anchorCtr="0">
            <a:noAutofit/>
          </a:bodyPr>
          <a:lstStyle/>
          <a:p>
            <a:pPr marL="0" marR="0" lvl="0" indent="0" algn="l" rtl="0">
              <a:lnSpc>
                <a:spcPct val="100000"/>
              </a:lnSpc>
              <a:spcBef>
                <a:spcPts val="0"/>
              </a:spcBef>
              <a:spcAft>
                <a:spcPts val="0"/>
              </a:spcAft>
              <a:buNone/>
            </a:pPr>
            <a:r>
              <a:rPr lang="en-US" sz="3600" b="0" i="0" u="none" strike="noStrike" cap="none" baseline="0" dirty="0">
                <a:solidFill>
                  <a:schemeClr val="lt1"/>
                </a:solidFill>
                <a:latin typeface="Cabin"/>
                <a:ea typeface="Cabin"/>
                <a:cs typeface="Cabin"/>
                <a:sym typeface="Cabin"/>
              </a:rPr>
              <a:t>Best practices</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dirty="0">
                <a:solidFill>
                  <a:schemeClr val="lt1"/>
                </a:solidFill>
                <a:latin typeface="Cabin"/>
                <a:ea typeface="Cabin"/>
                <a:cs typeface="Cabin"/>
                <a:sym typeface="Cabin"/>
              </a:rPr>
              <a:t>Never use your </a:t>
            </a:r>
            <a:r>
              <a:rPr lang="en-US" sz="3600" b="0" i="0" u="none" strike="noStrike" cap="none" baseline="0" dirty="0">
                <a:solidFill>
                  <a:srgbClr val="00FF00"/>
                </a:solidFill>
                <a:latin typeface="Cabin"/>
                <a:ea typeface="Cabin"/>
                <a:cs typeface="Cabin"/>
                <a:sym typeface="Cabin"/>
              </a:rPr>
              <a:t>logical key</a:t>
            </a:r>
            <a:r>
              <a:rPr lang="en-US" sz="3600" b="0" i="0" u="none" strike="noStrike" cap="none" baseline="0" dirty="0">
                <a:solidFill>
                  <a:schemeClr val="lt1"/>
                </a:solidFill>
                <a:latin typeface="Cabin"/>
                <a:ea typeface="Cabin"/>
                <a:cs typeface="Cabin"/>
                <a:sym typeface="Cabin"/>
              </a:rPr>
              <a:t> as the </a:t>
            </a:r>
            <a:r>
              <a:rPr lang="en-US" sz="3600" b="0" i="0" u="none" strike="noStrike" cap="none" baseline="0" dirty="0">
                <a:solidFill>
                  <a:srgbClr val="FF7F00"/>
                </a:solidFill>
                <a:latin typeface="Cabin"/>
                <a:ea typeface="Cabin"/>
                <a:cs typeface="Cabin"/>
                <a:sym typeface="Cabin"/>
              </a:rPr>
              <a:t>primary key</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dirty="0">
                <a:solidFill>
                  <a:srgbClr val="00FF00"/>
                </a:solidFill>
                <a:latin typeface="Cabin"/>
                <a:ea typeface="Cabin"/>
                <a:cs typeface="Cabin"/>
                <a:sym typeface="Cabin"/>
              </a:rPr>
              <a:t>Logical keys</a:t>
            </a:r>
            <a:r>
              <a:rPr lang="en-US" sz="3600" b="0" i="0" u="none" strike="noStrike" cap="none" baseline="0" dirty="0">
                <a:solidFill>
                  <a:schemeClr val="lt1"/>
                </a:solidFill>
                <a:latin typeface="Cabin"/>
                <a:ea typeface="Cabin"/>
                <a:cs typeface="Cabin"/>
                <a:sym typeface="Cabin"/>
              </a:rPr>
              <a:t> can and do change, albeit slowly</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dirty="0">
                <a:solidFill>
                  <a:srgbClr val="FF00FF"/>
                </a:solidFill>
                <a:latin typeface="Cabin"/>
                <a:ea typeface="Cabin"/>
                <a:cs typeface="Cabin"/>
                <a:sym typeface="Cabin"/>
              </a:rPr>
              <a:t>Relationships</a:t>
            </a:r>
            <a:r>
              <a:rPr lang="en-US" sz="3600" b="0" i="0" u="none" strike="noStrike" cap="none" baseline="0" dirty="0">
                <a:solidFill>
                  <a:schemeClr val="lt1"/>
                </a:solidFill>
                <a:latin typeface="Cabin"/>
                <a:ea typeface="Cabin"/>
                <a:cs typeface="Cabin"/>
                <a:sym typeface="Cabin"/>
              </a:rPr>
              <a:t> that are based on matching string fields are </a:t>
            </a:r>
            <a:r>
              <a:rPr lang="en-US" sz="3600" b="0" i="0" u="none" strike="noStrike" cap="none" baseline="0" dirty="0" smtClean="0">
                <a:solidFill>
                  <a:schemeClr val="lt1"/>
                </a:solidFill>
                <a:latin typeface="Cabin"/>
                <a:ea typeface="Cabin"/>
                <a:cs typeface="Cabin"/>
                <a:sym typeface="Cabin"/>
              </a:rPr>
              <a:t>less </a:t>
            </a:r>
            <a:r>
              <a:rPr lang="en-US" sz="3600" b="0" i="0" u="none" strike="noStrike" cap="none" baseline="0" dirty="0">
                <a:solidFill>
                  <a:schemeClr val="lt1"/>
                </a:solidFill>
                <a:latin typeface="Cabin"/>
                <a:ea typeface="Cabin"/>
                <a:cs typeface="Cabin"/>
                <a:sym typeface="Cabin"/>
              </a:rPr>
              <a:t>efficient than </a:t>
            </a:r>
            <a:r>
              <a:rPr lang="en-US" sz="3600" b="0" i="0" u="none" strike="noStrike" cap="none" baseline="0" dirty="0" smtClean="0">
                <a:solidFill>
                  <a:schemeClr val="lt1"/>
                </a:solidFill>
                <a:latin typeface="Cabin"/>
                <a:ea typeface="Cabin"/>
                <a:cs typeface="Cabin"/>
                <a:sym typeface="Cabin"/>
              </a:rPr>
              <a:t>integers</a:t>
            </a:r>
            <a:endParaRPr lang="en-US" sz="3600" b="0" i="0" u="none" strike="noStrike" cap="none" baseline="0" dirty="0">
              <a:solidFill>
                <a:schemeClr val="lt1"/>
              </a:solidFill>
              <a:latin typeface="Cabin"/>
              <a:ea typeface="Cabin"/>
              <a:cs typeface="Cabin"/>
              <a:sym typeface="Cabin"/>
            </a:endParaRPr>
          </a:p>
        </p:txBody>
      </p:sp>
      <p:sp>
        <p:nvSpPr>
          <p:cNvPr id="564" name="Shape 564"/>
          <p:cNvSpPr txBox="1"/>
          <p:nvPr/>
        </p:nvSpPr>
        <p:spPr>
          <a:xfrm>
            <a:off x="12026700" y="2603500"/>
            <a:ext cx="2797199" cy="5030400"/>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600" dirty="0">
                <a:solidFill>
                  <a:srgbClr val="FFFF00"/>
                </a:solidFill>
                <a:latin typeface="Cabin"/>
                <a:ea typeface="Cabin"/>
                <a:cs typeface="Cabin"/>
                <a:sym typeface="Cabin"/>
              </a:rPr>
              <a:t> </a:t>
            </a:r>
            <a:r>
              <a:rPr lang="en-US" sz="3600" b="0" i="0" u="none" strike="noStrike" cap="none" baseline="0" dirty="0" smtClean="0">
                <a:solidFill>
                  <a:srgbClr val="FFFF00"/>
                </a:solidFill>
                <a:latin typeface="Cabin"/>
                <a:ea typeface="Cabin"/>
                <a:cs typeface="Cabin"/>
                <a:sym typeface="Cabin"/>
              </a:rPr>
              <a:t>User</a:t>
            </a:r>
            <a:endParaRPr lang="en-US" sz="3600" b="0" i="0" u="none" strike="noStrike" cap="none" baseline="0" dirty="0">
              <a:solidFill>
                <a:srgbClr val="FFFF00"/>
              </a:solidFill>
              <a:latin typeface="Cabin"/>
              <a:ea typeface="Cabin"/>
              <a:cs typeface="Cabin"/>
              <a:sym typeface="Cabin"/>
            </a:endParaRPr>
          </a:p>
          <a:p>
            <a:pPr marL="0" marR="0" lvl="0" indent="0" algn="l" rtl="0">
              <a:lnSpc>
                <a:spcPct val="100000"/>
              </a:lnSpc>
              <a:spcBef>
                <a:spcPts val="0"/>
              </a:spcBef>
              <a:spcAft>
                <a:spcPts val="0"/>
              </a:spcAft>
              <a:buClr>
                <a:srgbClr val="FF7F00"/>
              </a:buClr>
              <a:buSzPct val="25000"/>
              <a:buFont typeface="Cabin"/>
              <a:buNone/>
            </a:pPr>
            <a:r>
              <a:rPr lang="en-US" sz="3600" dirty="0">
                <a:solidFill>
                  <a:srgbClr val="FF7F00"/>
                </a:solidFill>
                <a:latin typeface="Cabin"/>
                <a:ea typeface="Cabin"/>
                <a:cs typeface="Cabin"/>
                <a:sym typeface="Cabin"/>
              </a:rPr>
              <a:t> </a:t>
            </a:r>
            <a:r>
              <a:rPr lang="en-US" sz="3600" b="0" i="0" u="none" strike="noStrike" cap="none" baseline="0" dirty="0">
                <a:solidFill>
                  <a:srgbClr val="FF7F00"/>
                </a:solidFill>
                <a:latin typeface="Cabin"/>
                <a:ea typeface="Cabin"/>
                <a:cs typeface="Cabin"/>
                <a:sym typeface="Cabin"/>
              </a:rPr>
              <a:t>id</a:t>
            </a:r>
          </a:p>
          <a:p>
            <a:pPr marL="0" marR="0" lvl="0" indent="0" algn="l" rtl="0">
              <a:lnSpc>
                <a:spcPct val="100000"/>
              </a:lnSpc>
              <a:spcBef>
                <a:spcPts val="0"/>
              </a:spcBef>
              <a:spcAft>
                <a:spcPts val="0"/>
              </a:spcAft>
              <a:buClr>
                <a:srgbClr val="00FF00"/>
              </a:buClr>
              <a:buSzPct val="25000"/>
              <a:buFont typeface="Cabin"/>
              <a:buNone/>
            </a:pPr>
            <a:r>
              <a:rPr lang="en-US" sz="3600" dirty="0">
                <a:solidFill>
                  <a:srgbClr val="00FF00"/>
                </a:solidFill>
                <a:latin typeface="Cabin"/>
                <a:ea typeface="Cabin"/>
                <a:cs typeface="Cabin"/>
                <a:sym typeface="Cabin"/>
              </a:rPr>
              <a:t> </a:t>
            </a:r>
            <a:r>
              <a:rPr lang="en-US" sz="3600" b="0" i="0" u="none" strike="noStrike" cap="none" baseline="0" dirty="0">
                <a:solidFill>
                  <a:srgbClr val="00FF00"/>
                </a:solidFill>
                <a:latin typeface="Cabin"/>
                <a:ea typeface="Cabin"/>
                <a:cs typeface="Cabin"/>
                <a:sym typeface="Cabin"/>
              </a:rPr>
              <a:t>login</a:t>
            </a:r>
          </a:p>
          <a:p>
            <a:pPr marL="0" marR="0" lvl="0" indent="0" algn="l" rtl="0">
              <a:lnSpc>
                <a:spcPct val="100000"/>
              </a:lnSpc>
              <a:spcBef>
                <a:spcPts val="0"/>
              </a:spcBef>
              <a:spcAft>
                <a:spcPts val="0"/>
              </a:spcAft>
              <a:buClr>
                <a:schemeClr val="lt1"/>
              </a:buClr>
              <a:buSzPct val="25000"/>
              <a:buFont typeface="Cabin"/>
              <a:buNone/>
            </a:pPr>
            <a:r>
              <a:rPr lang="en-US" sz="3600" dirty="0">
                <a:solidFill>
                  <a:schemeClr val="lt1"/>
                </a:solidFill>
                <a:latin typeface="Cabin"/>
                <a:ea typeface="Cabin"/>
                <a:cs typeface="Cabin"/>
                <a:sym typeface="Cabin"/>
              </a:rPr>
              <a:t> </a:t>
            </a:r>
            <a:r>
              <a:rPr lang="en-US" sz="3600" b="0" i="0" u="none" strike="noStrike" cap="none" baseline="0" dirty="0">
                <a:solidFill>
                  <a:schemeClr val="lt1"/>
                </a:solidFill>
                <a:latin typeface="Cabin"/>
                <a:ea typeface="Cabin"/>
                <a:cs typeface="Cabin"/>
                <a:sym typeface="Cabin"/>
              </a:rPr>
              <a:t>password</a:t>
            </a:r>
          </a:p>
          <a:p>
            <a:pPr marL="0" marR="0" lvl="0" indent="0" algn="l" rtl="0">
              <a:lnSpc>
                <a:spcPct val="100000"/>
              </a:lnSpc>
              <a:spcBef>
                <a:spcPts val="0"/>
              </a:spcBef>
              <a:spcAft>
                <a:spcPts val="0"/>
              </a:spcAft>
              <a:buClr>
                <a:schemeClr val="lt1"/>
              </a:buClr>
              <a:buSzPct val="25000"/>
              <a:buFont typeface="Cabin"/>
              <a:buNone/>
            </a:pPr>
            <a:r>
              <a:rPr lang="en-US" sz="3600" dirty="0">
                <a:solidFill>
                  <a:schemeClr val="lt1"/>
                </a:solidFill>
                <a:latin typeface="Cabin"/>
                <a:ea typeface="Cabin"/>
                <a:cs typeface="Cabin"/>
                <a:sym typeface="Cabin"/>
              </a:rPr>
              <a:t> </a:t>
            </a:r>
            <a:r>
              <a:rPr lang="en-US" sz="3600" b="0" i="0" u="none" strike="noStrike" cap="none" baseline="0" dirty="0">
                <a:solidFill>
                  <a:schemeClr val="lt1"/>
                </a:solidFill>
                <a:latin typeface="Cabin"/>
                <a:ea typeface="Cabin"/>
                <a:cs typeface="Cabin"/>
                <a:sym typeface="Cabin"/>
              </a:rPr>
              <a:t>name</a:t>
            </a:r>
          </a:p>
          <a:p>
            <a:pPr marL="0" marR="0" lvl="0" indent="0" algn="l" rtl="0">
              <a:lnSpc>
                <a:spcPct val="100000"/>
              </a:lnSpc>
              <a:spcBef>
                <a:spcPts val="0"/>
              </a:spcBef>
              <a:spcAft>
                <a:spcPts val="0"/>
              </a:spcAft>
              <a:buClr>
                <a:schemeClr val="lt1"/>
              </a:buClr>
              <a:buSzPct val="25000"/>
              <a:buFont typeface="Cabin"/>
              <a:buNone/>
            </a:pPr>
            <a:r>
              <a:rPr lang="en-US" sz="3600" dirty="0">
                <a:solidFill>
                  <a:schemeClr val="lt1"/>
                </a:solidFill>
                <a:latin typeface="Cabin"/>
                <a:ea typeface="Cabin"/>
                <a:cs typeface="Cabin"/>
                <a:sym typeface="Cabin"/>
              </a:rPr>
              <a:t> </a:t>
            </a:r>
            <a:r>
              <a:rPr lang="en-US" sz="3600" b="0" i="0" u="none" strike="noStrike" cap="none" baseline="0" dirty="0">
                <a:solidFill>
                  <a:schemeClr val="lt1"/>
                </a:solidFill>
                <a:latin typeface="Cabin"/>
                <a:ea typeface="Cabin"/>
                <a:cs typeface="Cabin"/>
                <a:sym typeface="Cabin"/>
              </a:rPr>
              <a:t>email</a:t>
            </a:r>
          </a:p>
          <a:p>
            <a:pPr marL="0" marR="0" lvl="0" indent="0" algn="l" rtl="0">
              <a:lnSpc>
                <a:spcPct val="100000"/>
              </a:lnSpc>
              <a:spcBef>
                <a:spcPts val="0"/>
              </a:spcBef>
              <a:spcAft>
                <a:spcPts val="0"/>
              </a:spcAft>
              <a:buClr>
                <a:schemeClr val="lt1"/>
              </a:buClr>
              <a:buSzPct val="25000"/>
              <a:buFont typeface="Cabin"/>
              <a:buNone/>
            </a:pPr>
            <a:r>
              <a:rPr lang="en-US" sz="3600" dirty="0">
                <a:solidFill>
                  <a:schemeClr val="lt1"/>
                </a:solidFill>
                <a:latin typeface="Cabin"/>
                <a:ea typeface="Cabin"/>
                <a:cs typeface="Cabin"/>
                <a:sym typeface="Cabin"/>
              </a:rPr>
              <a:t> </a:t>
            </a:r>
            <a:r>
              <a:rPr lang="en-US" sz="3600" b="0" i="0" u="none" strike="noStrike" cap="none" baseline="0" dirty="0" err="1">
                <a:solidFill>
                  <a:schemeClr val="lt1"/>
                </a:solidFill>
                <a:latin typeface="Cabin"/>
                <a:ea typeface="Cabin"/>
                <a:cs typeface="Cabin"/>
                <a:sym typeface="Cabin"/>
              </a:rPr>
              <a:t>created_at</a:t>
            </a:r>
            <a:endParaRPr lang="en-US" sz="3600" b="0" i="0" u="none" strike="noStrike" cap="none" baseline="0" dirty="0">
              <a:solidFill>
                <a:schemeClr val="lt1"/>
              </a:solidFill>
              <a:latin typeface="Cabin"/>
              <a:ea typeface="Cabin"/>
              <a:cs typeface="Cabin"/>
              <a:sym typeface="Cabin"/>
            </a:endParaRPr>
          </a:p>
          <a:p>
            <a:pPr marL="0" marR="0" lvl="0" indent="0" algn="l" rtl="0">
              <a:lnSpc>
                <a:spcPct val="100000"/>
              </a:lnSpc>
              <a:spcBef>
                <a:spcPts val="0"/>
              </a:spcBef>
              <a:spcAft>
                <a:spcPts val="0"/>
              </a:spcAft>
              <a:buClr>
                <a:schemeClr val="lt1"/>
              </a:buClr>
              <a:buSzPct val="25000"/>
              <a:buFont typeface="Cabin"/>
              <a:buNone/>
            </a:pPr>
            <a:r>
              <a:rPr lang="en-US" sz="3600" dirty="0">
                <a:solidFill>
                  <a:schemeClr val="lt1"/>
                </a:solidFill>
                <a:latin typeface="Cabin"/>
                <a:ea typeface="Cabin"/>
                <a:cs typeface="Cabin"/>
                <a:sym typeface="Cabin"/>
              </a:rPr>
              <a:t> </a:t>
            </a:r>
            <a:r>
              <a:rPr lang="en-US" sz="3600" b="0" i="0" u="none" strike="noStrike" cap="none" baseline="0" dirty="0" err="1">
                <a:solidFill>
                  <a:schemeClr val="lt1"/>
                </a:solidFill>
                <a:latin typeface="Cabin"/>
                <a:ea typeface="Cabin"/>
                <a:cs typeface="Cabin"/>
                <a:sym typeface="Cabin"/>
              </a:rPr>
              <a:t>modified_at</a:t>
            </a:r>
            <a:endParaRPr lang="en-US" sz="3600" b="0" i="0" u="none" strike="noStrike" cap="none" baseline="0" dirty="0">
              <a:solidFill>
                <a:schemeClr val="lt1"/>
              </a:solidFill>
              <a:latin typeface="Cabin"/>
              <a:ea typeface="Cabin"/>
              <a:cs typeface="Cabin"/>
              <a:sym typeface="Cabin"/>
            </a:endParaRPr>
          </a:p>
          <a:p>
            <a:pPr marL="0" marR="0" lvl="0" indent="0" algn="l" rtl="0">
              <a:lnSpc>
                <a:spcPct val="100000"/>
              </a:lnSpc>
              <a:spcBef>
                <a:spcPts val="0"/>
              </a:spcBef>
              <a:spcAft>
                <a:spcPts val="0"/>
              </a:spcAft>
              <a:buClr>
                <a:schemeClr val="lt1"/>
              </a:buClr>
              <a:buSzPct val="25000"/>
              <a:buFont typeface="Cabin"/>
              <a:buNone/>
            </a:pPr>
            <a:r>
              <a:rPr lang="en-US" sz="3600" dirty="0">
                <a:solidFill>
                  <a:schemeClr val="lt1"/>
                </a:solidFill>
                <a:latin typeface="Cabin"/>
                <a:ea typeface="Cabin"/>
                <a:cs typeface="Cabin"/>
                <a:sym typeface="Cabin"/>
              </a:rPr>
              <a:t> </a:t>
            </a:r>
            <a:r>
              <a:rPr lang="en-US" sz="3600" b="0" i="0" u="none" strike="noStrike" cap="none" baseline="0" dirty="0" err="1">
                <a:solidFill>
                  <a:schemeClr val="lt1"/>
                </a:solidFill>
                <a:latin typeface="Cabin"/>
                <a:ea typeface="Cabin"/>
                <a:cs typeface="Cabin"/>
                <a:sym typeface="Cabin"/>
              </a:rPr>
              <a:t>login_at</a:t>
            </a:r>
            <a:endParaRPr lang="en-US" sz="3600" b="0" i="0" u="none" strike="noStrike" cap="none" baseline="0" dirty="0">
              <a:solidFill>
                <a:schemeClr val="lt1"/>
              </a:solidFill>
              <a:latin typeface="Cabin"/>
              <a:ea typeface="Cabin"/>
              <a:cs typeface="Cabin"/>
              <a:sym typeface="Cabin"/>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Shape 569"/>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7600" b="0" i="0" u="none" strike="noStrike" cap="none" baseline="0">
                <a:solidFill>
                  <a:srgbClr val="FF00FF"/>
                </a:solidFill>
                <a:latin typeface="Cabin"/>
                <a:ea typeface="Cabin"/>
                <a:cs typeface="Cabin"/>
                <a:sym typeface="Cabin"/>
              </a:rPr>
              <a:t>Foreign Keys</a:t>
            </a:r>
          </a:p>
        </p:txBody>
      </p:sp>
      <p:sp>
        <p:nvSpPr>
          <p:cNvPr id="570" name="Shape 570"/>
          <p:cNvSpPr txBox="1">
            <a:spLocks noGrp="1"/>
          </p:cNvSpPr>
          <p:nvPr>
            <p:ph type="body" idx="1"/>
          </p:nvPr>
        </p:nvSpPr>
        <p:spPr>
          <a:xfrm>
            <a:off x="1155700" y="2451100"/>
            <a:ext cx="7632699" cy="6311900"/>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dirty="0">
                <a:solidFill>
                  <a:schemeClr val="lt1"/>
                </a:solidFill>
                <a:latin typeface="Cabin"/>
                <a:ea typeface="Cabin"/>
                <a:cs typeface="Cabin"/>
                <a:sym typeface="Cabin"/>
              </a:rPr>
              <a:t>A</a:t>
            </a:r>
            <a:r>
              <a:rPr lang="en-US" sz="3600" b="0" i="0" u="none" strike="noStrike" cap="none" baseline="0" dirty="0">
                <a:solidFill>
                  <a:srgbClr val="FF00FF"/>
                </a:solidFill>
                <a:latin typeface="Cabin"/>
                <a:ea typeface="Cabin"/>
                <a:cs typeface="Cabin"/>
                <a:sym typeface="Cabin"/>
              </a:rPr>
              <a:t> foreign key</a:t>
            </a:r>
            <a:r>
              <a:rPr lang="en-US" sz="3600" b="0" i="0" u="none" strike="noStrike" cap="none" baseline="0" dirty="0">
                <a:solidFill>
                  <a:schemeClr val="lt1"/>
                </a:solidFill>
                <a:latin typeface="Cabin"/>
                <a:ea typeface="Cabin"/>
                <a:cs typeface="Cabin"/>
                <a:sym typeface="Cabin"/>
              </a:rPr>
              <a:t> is when a table has a column that contains a key which points to the </a:t>
            </a:r>
            <a:r>
              <a:rPr lang="en-US" sz="3600" b="0" i="0" u="none" strike="noStrike" cap="none" baseline="0" dirty="0">
                <a:solidFill>
                  <a:srgbClr val="FF7F00"/>
                </a:solidFill>
                <a:latin typeface="Cabin"/>
                <a:ea typeface="Cabin"/>
                <a:cs typeface="Cabin"/>
                <a:sym typeface="Cabin"/>
              </a:rPr>
              <a:t>primary key</a:t>
            </a:r>
            <a:r>
              <a:rPr lang="en-US" sz="3600" b="0" i="0" u="none" strike="noStrike" cap="none" baseline="0" dirty="0">
                <a:solidFill>
                  <a:schemeClr val="lt1"/>
                </a:solidFill>
                <a:latin typeface="Cabin"/>
                <a:ea typeface="Cabin"/>
                <a:cs typeface="Cabin"/>
                <a:sym typeface="Cabin"/>
              </a:rPr>
              <a:t> of another table.</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dirty="0">
                <a:solidFill>
                  <a:schemeClr val="lt1"/>
                </a:solidFill>
                <a:latin typeface="Cabin"/>
                <a:ea typeface="Cabin"/>
                <a:cs typeface="Cabin"/>
                <a:sym typeface="Cabin"/>
              </a:rPr>
              <a:t>When all primary keys are integers, then all foreign keys are integers - this is good - very </a:t>
            </a:r>
            <a:r>
              <a:rPr lang="en-US" sz="3600" b="0" i="0" u="none" strike="noStrike" cap="none" baseline="0" dirty="0" smtClean="0">
                <a:solidFill>
                  <a:schemeClr val="lt1"/>
                </a:solidFill>
                <a:latin typeface="Cabin"/>
                <a:ea typeface="Cabin"/>
                <a:cs typeface="Cabin"/>
                <a:sym typeface="Cabin"/>
              </a:rPr>
              <a:t>good</a:t>
            </a:r>
            <a:endParaRPr lang="en-US" sz="3600" b="0" i="0" u="none" strike="noStrike" cap="none" baseline="0" dirty="0">
              <a:solidFill>
                <a:schemeClr val="lt1"/>
              </a:solidFill>
              <a:latin typeface="Cabin"/>
              <a:ea typeface="Cabin"/>
              <a:cs typeface="Cabin"/>
              <a:sym typeface="Cabin"/>
            </a:endParaRPr>
          </a:p>
        </p:txBody>
      </p:sp>
      <p:sp>
        <p:nvSpPr>
          <p:cNvPr id="571" name="Shape 571"/>
          <p:cNvSpPr txBox="1"/>
          <p:nvPr/>
        </p:nvSpPr>
        <p:spPr>
          <a:xfrm>
            <a:off x="9986646" y="3460750"/>
            <a:ext cx="1677816" cy="22097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600" dirty="0">
                <a:solidFill>
                  <a:srgbClr val="FFFF00"/>
                </a:solidFill>
                <a:latin typeface="Cabin"/>
                <a:ea typeface="Cabin"/>
                <a:cs typeface="Cabin"/>
                <a:sym typeface="Cabin"/>
              </a:rPr>
              <a:t> </a:t>
            </a:r>
            <a:r>
              <a:rPr lang="en-US" sz="3600" b="0" i="0" u="none" strike="noStrike" cap="none" baseline="0" dirty="0" smtClean="0">
                <a:solidFill>
                  <a:srgbClr val="FFFF00"/>
                </a:solidFill>
                <a:latin typeface="Cabin"/>
                <a:ea typeface="Cabin"/>
                <a:cs typeface="Cabin"/>
                <a:sym typeface="Cabin"/>
              </a:rPr>
              <a:t>Artist</a:t>
            </a:r>
            <a:endParaRPr lang="en-US" sz="3600" b="0" i="0" u="none" strike="noStrike" cap="none" baseline="0" dirty="0">
              <a:solidFill>
                <a:srgbClr val="FFFF00"/>
              </a:solidFill>
              <a:latin typeface="Cabin"/>
              <a:ea typeface="Cabin"/>
              <a:cs typeface="Cabin"/>
              <a:sym typeface="Cabin"/>
            </a:endParaRPr>
          </a:p>
          <a:p>
            <a:pPr marL="0" marR="0" lvl="0" indent="0" algn="l" rtl="0">
              <a:lnSpc>
                <a:spcPct val="100000"/>
              </a:lnSpc>
              <a:spcBef>
                <a:spcPts val="0"/>
              </a:spcBef>
              <a:spcAft>
                <a:spcPts val="0"/>
              </a:spcAft>
              <a:buClr>
                <a:srgbClr val="FF7F00"/>
              </a:buClr>
              <a:buSzPct val="25000"/>
              <a:buFont typeface="Cabin"/>
              <a:buNone/>
            </a:pPr>
            <a:r>
              <a:rPr lang="en-US" sz="3600" dirty="0">
                <a:solidFill>
                  <a:srgbClr val="FF7F00"/>
                </a:solidFill>
                <a:latin typeface="Cabin"/>
                <a:ea typeface="Cabin"/>
                <a:cs typeface="Cabin"/>
                <a:sym typeface="Cabin"/>
              </a:rPr>
              <a:t> </a:t>
            </a:r>
            <a:r>
              <a:rPr lang="en-US" sz="3600" b="0" i="0" u="none" strike="noStrike" cap="none" baseline="0" dirty="0">
                <a:solidFill>
                  <a:srgbClr val="FF7F00"/>
                </a:solidFill>
                <a:latin typeface="Cabin"/>
                <a:ea typeface="Cabin"/>
                <a:cs typeface="Cabin"/>
                <a:sym typeface="Cabin"/>
              </a:rPr>
              <a:t>id</a:t>
            </a:r>
          </a:p>
          <a:p>
            <a:pPr marL="0" marR="0" lvl="0" indent="0" algn="l" rtl="0">
              <a:lnSpc>
                <a:spcPct val="100000"/>
              </a:lnSpc>
              <a:spcBef>
                <a:spcPts val="0"/>
              </a:spcBef>
              <a:spcAft>
                <a:spcPts val="0"/>
              </a:spcAft>
              <a:buClr>
                <a:schemeClr val="lt1"/>
              </a:buClr>
              <a:buSzPct val="25000"/>
              <a:buFont typeface="Cabin"/>
              <a:buNone/>
            </a:pPr>
            <a:r>
              <a:rPr lang="en-US" sz="3600" dirty="0">
                <a:solidFill>
                  <a:schemeClr val="lt1"/>
                </a:solidFill>
                <a:latin typeface="Cabin"/>
                <a:ea typeface="Cabin"/>
                <a:cs typeface="Cabin"/>
                <a:sym typeface="Cabin"/>
              </a:rPr>
              <a:t> </a:t>
            </a:r>
            <a:r>
              <a:rPr lang="en-US" sz="3600" b="0" i="0" u="none" strike="noStrike" cap="none" baseline="0" dirty="0" smtClean="0">
                <a:solidFill>
                  <a:schemeClr val="lt1"/>
                </a:solidFill>
                <a:latin typeface="Cabin"/>
                <a:ea typeface="Cabin"/>
                <a:cs typeface="Cabin"/>
                <a:sym typeface="Cabin"/>
              </a:rPr>
              <a:t>name</a:t>
            </a:r>
            <a:endParaRPr lang="en-US" sz="3600" b="0" i="0" u="none" strike="noStrike" cap="none" baseline="0" dirty="0">
              <a:solidFill>
                <a:schemeClr val="lt1"/>
              </a:solidFill>
              <a:latin typeface="Cabin"/>
              <a:ea typeface="Cabin"/>
              <a:cs typeface="Cabin"/>
              <a:sym typeface="Cabin"/>
            </a:endParaRPr>
          </a:p>
          <a:p>
            <a:pPr marL="0" marR="0" lvl="0" indent="0" algn="l" rtl="0">
              <a:lnSpc>
                <a:spcPct val="100000"/>
              </a:lnSpc>
              <a:spcBef>
                <a:spcPts val="0"/>
              </a:spcBef>
              <a:spcAft>
                <a:spcPts val="0"/>
              </a:spcAft>
              <a:buClr>
                <a:schemeClr val="lt1"/>
              </a:buClr>
              <a:buSzPct val="25000"/>
              <a:buFont typeface="Cabin"/>
              <a:buNone/>
            </a:pPr>
            <a:r>
              <a:rPr lang="en-US" sz="3600" dirty="0">
                <a:solidFill>
                  <a:schemeClr val="lt1"/>
                </a:solidFill>
                <a:latin typeface="Cabin"/>
                <a:ea typeface="Cabin"/>
                <a:cs typeface="Cabin"/>
                <a:sym typeface="Cabin"/>
              </a:rPr>
              <a:t> </a:t>
            </a:r>
            <a:r>
              <a:rPr lang="en-US" sz="3600" b="0" i="0" u="none" strike="noStrike" cap="none" baseline="0" dirty="0">
                <a:solidFill>
                  <a:schemeClr val="lt1"/>
                </a:solidFill>
                <a:latin typeface="Cabin"/>
                <a:ea typeface="Cabin"/>
                <a:cs typeface="Cabin"/>
                <a:sym typeface="Cabin"/>
              </a:rPr>
              <a:t>...</a:t>
            </a:r>
          </a:p>
        </p:txBody>
      </p:sp>
      <p:sp>
        <p:nvSpPr>
          <p:cNvPr id="572" name="Shape 572"/>
          <p:cNvSpPr txBox="1"/>
          <p:nvPr/>
        </p:nvSpPr>
        <p:spPr>
          <a:xfrm>
            <a:off x="13470449" y="3200400"/>
            <a:ext cx="1906319" cy="2730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600" dirty="0">
                <a:solidFill>
                  <a:srgbClr val="FFFF00"/>
                </a:solidFill>
                <a:latin typeface="Cabin"/>
                <a:ea typeface="Cabin"/>
                <a:cs typeface="Cabin"/>
                <a:sym typeface="Cabin"/>
              </a:rPr>
              <a:t> </a:t>
            </a:r>
            <a:r>
              <a:rPr lang="en-US" sz="3600" b="0" i="0" u="none" strike="noStrike" cap="none" baseline="0" dirty="0" smtClean="0">
                <a:solidFill>
                  <a:srgbClr val="FFFF00"/>
                </a:solidFill>
                <a:latin typeface="Cabin"/>
                <a:ea typeface="Cabin"/>
                <a:cs typeface="Cabin"/>
                <a:sym typeface="Cabin"/>
              </a:rPr>
              <a:t>Album</a:t>
            </a:r>
            <a:endParaRPr lang="en-US" sz="3600" b="0" i="0" u="none" strike="noStrike" cap="none" baseline="0" dirty="0">
              <a:solidFill>
                <a:srgbClr val="FFFF00"/>
              </a:solidFill>
              <a:latin typeface="Cabin"/>
              <a:ea typeface="Cabin"/>
              <a:cs typeface="Cabin"/>
              <a:sym typeface="Cabin"/>
            </a:endParaRPr>
          </a:p>
          <a:p>
            <a:pPr marL="0" marR="0" lvl="0" indent="0" algn="l" rtl="0">
              <a:lnSpc>
                <a:spcPct val="100000"/>
              </a:lnSpc>
              <a:spcBef>
                <a:spcPts val="0"/>
              </a:spcBef>
              <a:spcAft>
                <a:spcPts val="0"/>
              </a:spcAft>
              <a:buClr>
                <a:srgbClr val="FF7F00"/>
              </a:buClr>
              <a:buSzPct val="25000"/>
              <a:buFont typeface="Cabin"/>
              <a:buNone/>
            </a:pPr>
            <a:r>
              <a:rPr lang="en-US" sz="3600" dirty="0">
                <a:solidFill>
                  <a:srgbClr val="FF7F00"/>
                </a:solidFill>
                <a:latin typeface="Cabin"/>
                <a:ea typeface="Cabin"/>
                <a:cs typeface="Cabin"/>
                <a:sym typeface="Cabin"/>
              </a:rPr>
              <a:t> </a:t>
            </a:r>
            <a:r>
              <a:rPr lang="en-US" sz="3600" b="0" i="0" u="none" strike="noStrike" cap="none" baseline="0" dirty="0">
                <a:solidFill>
                  <a:srgbClr val="FF7F00"/>
                </a:solidFill>
                <a:latin typeface="Cabin"/>
                <a:ea typeface="Cabin"/>
                <a:cs typeface="Cabin"/>
                <a:sym typeface="Cabin"/>
              </a:rPr>
              <a:t>id</a:t>
            </a:r>
          </a:p>
          <a:p>
            <a:pPr marL="0" marR="0" lvl="0" indent="0" algn="l" rtl="0">
              <a:lnSpc>
                <a:spcPct val="100000"/>
              </a:lnSpc>
              <a:spcBef>
                <a:spcPts val="0"/>
              </a:spcBef>
              <a:spcAft>
                <a:spcPts val="0"/>
              </a:spcAft>
              <a:buClr>
                <a:schemeClr val="lt1"/>
              </a:buClr>
              <a:buSzPct val="25000"/>
              <a:buFont typeface="Cabin"/>
              <a:buNone/>
            </a:pPr>
            <a:r>
              <a:rPr lang="en-US" sz="3600" dirty="0">
                <a:solidFill>
                  <a:schemeClr val="lt1"/>
                </a:solidFill>
                <a:latin typeface="Cabin"/>
                <a:ea typeface="Cabin"/>
                <a:cs typeface="Cabin"/>
                <a:sym typeface="Cabin"/>
              </a:rPr>
              <a:t> </a:t>
            </a:r>
            <a:r>
              <a:rPr lang="en-US" sz="3600" b="0" i="0" u="none" strike="noStrike" cap="none" baseline="0" dirty="0">
                <a:solidFill>
                  <a:schemeClr val="lt1"/>
                </a:solidFill>
                <a:latin typeface="Cabin"/>
                <a:ea typeface="Cabin"/>
                <a:cs typeface="Cabin"/>
                <a:sym typeface="Cabin"/>
              </a:rPr>
              <a:t>title</a:t>
            </a:r>
          </a:p>
          <a:p>
            <a:pPr marL="0" marR="0" lvl="0" indent="0" algn="l" rtl="0">
              <a:lnSpc>
                <a:spcPct val="100000"/>
              </a:lnSpc>
              <a:spcBef>
                <a:spcPts val="0"/>
              </a:spcBef>
              <a:spcAft>
                <a:spcPts val="0"/>
              </a:spcAft>
              <a:buClr>
                <a:srgbClr val="FF00FF"/>
              </a:buClr>
              <a:buSzPct val="25000"/>
              <a:buFont typeface="Cabin"/>
              <a:buNone/>
            </a:pPr>
            <a:r>
              <a:rPr lang="en-US" sz="3600" dirty="0">
                <a:solidFill>
                  <a:srgbClr val="FF00FF"/>
                </a:solidFill>
                <a:latin typeface="Cabin"/>
                <a:ea typeface="Cabin"/>
                <a:cs typeface="Cabin"/>
                <a:sym typeface="Cabin"/>
              </a:rPr>
              <a:t> </a:t>
            </a:r>
            <a:r>
              <a:rPr lang="en-US" sz="3600" dirty="0" err="1" smtClean="0">
                <a:solidFill>
                  <a:srgbClr val="FF00FF"/>
                </a:solidFill>
                <a:latin typeface="Cabin"/>
                <a:ea typeface="Cabin"/>
                <a:cs typeface="Cabin"/>
                <a:sym typeface="Cabin"/>
              </a:rPr>
              <a:t>artist</a:t>
            </a:r>
            <a:r>
              <a:rPr lang="en-US" sz="3600" b="0" i="0" u="none" strike="noStrike" cap="none" baseline="0" dirty="0" err="1" smtClean="0">
                <a:solidFill>
                  <a:srgbClr val="FF00FF"/>
                </a:solidFill>
                <a:latin typeface="Cabin"/>
                <a:ea typeface="Cabin"/>
                <a:cs typeface="Cabin"/>
                <a:sym typeface="Cabin"/>
              </a:rPr>
              <a:t>_id</a:t>
            </a:r>
            <a:endParaRPr lang="en-US" sz="3600" b="0" i="0" u="none" strike="noStrike" cap="none" baseline="0" dirty="0">
              <a:solidFill>
                <a:srgbClr val="FF00FF"/>
              </a:solidFill>
              <a:latin typeface="Cabin"/>
              <a:ea typeface="Cabin"/>
              <a:cs typeface="Cabin"/>
              <a:sym typeface="Cabin"/>
            </a:endParaRPr>
          </a:p>
          <a:p>
            <a:pPr marL="0" marR="0" lvl="0" indent="0" algn="l" rtl="0">
              <a:lnSpc>
                <a:spcPct val="100000"/>
              </a:lnSpc>
              <a:spcBef>
                <a:spcPts val="0"/>
              </a:spcBef>
              <a:spcAft>
                <a:spcPts val="0"/>
              </a:spcAft>
              <a:buClr>
                <a:schemeClr val="lt1"/>
              </a:buClr>
              <a:buSzPct val="25000"/>
              <a:buFont typeface="Cabin"/>
              <a:buNone/>
            </a:pPr>
            <a:r>
              <a:rPr lang="en-US" sz="3600" dirty="0">
                <a:solidFill>
                  <a:schemeClr val="lt1"/>
                </a:solidFill>
                <a:latin typeface="Cabin"/>
                <a:ea typeface="Cabin"/>
                <a:cs typeface="Cabin"/>
                <a:sym typeface="Cabin"/>
              </a:rPr>
              <a:t> </a:t>
            </a:r>
            <a:r>
              <a:rPr lang="en-US" sz="3600" b="0" i="0" u="none" strike="noStrike" cap="none" baseline="0" dirty="0">
                <a:solidFill>
                  <a:schemeClr val="lt1"/>
                </a:solidFill>
                <a:latin typeface="Cabin"/>
                <a:ea typeface="Cabin"/>
                <a:cs typeface="Cabin"/>
                <a:sym typeface="Cabin"/>
              </a:rPr>
              <a:t>...</a:t>
            </a:r>
          </a:p>
        </p:txBody>
      </p:sp>
      <p:cxnSp>
        <p:nvCxnSpPr>
          <p:cNvPr id="573" name="Shape 573"/>
          <p:cNvCxnSpPr/>
          <p:nvPr/>
        </p:nvCxnSpPr>
        <p:spPr>
          <a:xfrm>
            <a:off x="11313025" y="4495675"/>
            <a:ext cx="2157600" cy="653100"/>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Shape 578"/>
          <p:cNvSpPr txBox="1">
            <a:spLocks noGrp="1"/>
          </p:cNvSpPr>
          <p:nvPr>
            <p:ph type="title"/>
          </p:nvPr>
        </p:nvSpPr>
        <p:spPr>
          <a:xfrm>
            <a:off x="1155700" y="1536700"/>
            <a:ext cx="13931900" cy="3086099"/>
          </a:xfrm>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Relationship Building (in tables)</a:t>
            </a:r>
          </a:p>
        </p:txBody>
      </p:sp>
      <p:sp>
        <p:nvSpPr>
          <p:cNvPr id="579" name="Shape 579"/>
          <p:cNvSpPr txBox="1">
            <a:spLocks noGrp="1"/>
          </p:cNvSpPr>
          <p:nvPr>
            <p:ph type="body" idx="1"/>
          </p:nvPr>
        </p:nvSpPr>
        <p:spPr>
          <a:xfrm>
            <a:off x="1155700" y="4711700"/>
            <a:ext cx="13931900" cy="1054100"/>
          </a:xfrm>
          <a:prstGeom prst="rect">
            <a:avLst/>
          </a:prstGeom>
          <a:noFill/>
          <a:ln>
            <a:noFill/>
          </a:ln>
        </p:spPr>
        <p:txBody>
          <a:bodyPr lIns="38100" tIns="38100" rIns="38100" bIns="38100" anchor="t" anchorCtr="0">
            <a:noAutofit/>
          </a:bodyPr>
          <a:lstStyle/>
          <a:p>
            <a:pPr marL="342900" marR="0" lvl="0" indent="-342900" algn="ctr" rtl="0">
              <a:spcBef>
                <a:spcPts val="0"/>
              </a:spcBef>
              <a:spcAft>
                <a:spcPts val="0"/>
              </a:spcAft>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1" y="6172201"/>
            <a:ext cx="15494000" cy="2593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353" name="Rectangle 9"/>
          <p:cNvSpPr>
            <a:spLocks/>
          </p:cNvSpPr>
          <p:nvPr/>
        </p:nvSpPr>
        <p:spPr bwMode="auto">
          <a:xfrm>
            <a:off x="12787491" y="1295401"/>
            <a:ext cx="2350910" cy="2348089"/>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dirty="0">
                <a:solidFill>
                  <a:schemeClr val="bg1"/>
                </a:solidFill>
              </a:rPr>
              <a:t>Track</a:t>
            </a:r>
          </a:p>
          <a:p>
            <a:r>
              <a:rPr lang="en-US" sz="3200" dirty="0" smtClean="0">
                <a:solidFill>
                  <a:schemeClr val="bg1"/>
                </a:solidFill>
              </a:rPr>
              <a:t>Rating</a:t>
            </a:r>
            <a:endParaRPr lang="en-US" sz="3200" dirty="0">
              <a:solidFill>
                <a:schemeClr val="bg1"/>
              </a:solidFill>
            </a:endParaRPr>
          </a:p>
          <a:p>
            <a:r>
              <a:rPr lang="en-US" sz="3200" dirty="0">
                <a:solidFill>
                  <a:schemeClr val="bg1"/>
                </a:solidFill>
              </a:rPr>
              <a:t>Len</a:t>
            </a:r>
          </a:p>
          <a:p>
            <a:r>
              <a:rPr lang="en-US" sz="3200" dirty="0">
                <a:solidFill>
                  <a:schemeClr val="bg1"/>
                </a:solidFill>
              </a:rPr>
              <a:t>Count</a:t>
            </a:r>
          </a:p>
        </p:txBody>
      </p:sp>
      <p:sp>
        <p:nvSpPr>
          <p:cNvPr id="57354" name="Rectangle 10"/>
          <p:cNvSpPr>
            <a:spLocks/>
          </p:cNvSpPr>
          <p:nvPr/>
        </p:nvSpPr>
        <p:spPr bwMode="auto">
          <a:xfrm>
            <a:off x="7199491" y="3200401"/>
            <a:ext cx="2350910" cy="97931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a:solidFill>
                  <a:schemeClr val="bg1"/>
                </a:solidFill>
              </a:rPr>
              <a:t>Album</a:t>
            </a:r>
          </a:p>
        </p:txBody>
      </p:sp>
      <p:sp>
        <p:nvSpPr>
          <p:cNvPr id="57355" name="Line 11"/>
          <p:cNvSpPr>
            <a:spLocks noChangeShapeType="1"/>
          </p:cNvSpPr>
          <p:nvPr/>
        </p:nvSpPr>
        <p:spPr bwMode="auto">
          <a:xfrm rot="10800000" flipH="1">
            <a:off x="9795935" y="2195689"/>
            <a:ext cx="2703689" cy="114017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3200">
              <a:solidFill>
                <a:schemeClr val="bg1"/>
              </a:solidFill>
            </a:endParaRPr>
          </a:p>
        </p:txBody>
      </p:sp>
      <p:sp>
        <p:nvSpPr>
          <p:cNvPr id="57356" name="Rectangle 12"/>
          <p:cNvSpPr>
            <a:spLocks/>
          </p:cNvSpPr>
          <p:nvPr/>
        </p:nvSpPr>
        <p:spPr bwMode="auto">
          <a:xfrm>
            <a:off x="10422469" y="3391623"/>
            <a:ext cx="1916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belongs-to</a:t>
            </a:r>
          </a:p>
        </p:txBody>
      </p:sp>
      <p:sp>
        <p:nvSpPr>
          <p:cNvPr id="57357" name="Rectangle 13"/>
          <p:cNvSpPr>
            <a:spLocks/>
          </p:cNvSpPr>
          <p:nvPr/>
        </p:nvSpPr>
        <p:spPr bwMode="auto">
          <a:xfrm>
            <a:off x="3327401" y="1447801"/>
            <a:ext cx="2348089" cy="925689"/>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a:solidFill>
                  <a:schemeClr val="bg1"/>
                </a:solidFill>
              </a:rPr>
              <a:t>Artist</a:t>
            </a:r>
          </a:p>
        </p:txBody>
      </p:sp>
      <p:sp>
        <p:nvSpPr>
          <p:cNvPr id="57358" name="Line 14"/>
          <p:cNvSpPr>
            <a:spLocks noChangeShapeType="1"/>
          </p:cNvSpPr>
          <p:nvPr/>
        </p:nvSpPr>
        <p:spPr bwMode="auto">
          <a:xfrm>
            <a:off x="5139269" y="2571045"/>
            <a:ext cx="1868311" cy="87771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3200">
              <a:solidFill>
                <a:schemeClr val="bg1"/>
              </a:solidFill>
            </a:endParaRPr>
          </a:p>
        </p:txBody>
      </p:sp>
      <p:sp>
        <p:nvSpPr>
          <p:cNvPr id="57359" name="Rectangle 15"/>
          <p:cNvSpPr>
            <a:spLocks/>
          </p:cNvSpPr>
          <p:nvPr/>
        </p:nvSpPr>
        <p:spPr bwMode="auto">
          <a:xfrm>
            <a:off x="6395157" y="1805534"/>
            <a:ext cx="1916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belongs-to</a:t>
            </a:r>
          </a:p>
        </p:txBody>
      </p:sp>
      <p:sp>
        <p:nvSpPr>
          <p:cNvPr id="57360" name="Rectangle 16"/>
          <p:cNvSpPr>
            <a:spLocks/>
          </p:cNvSpPr>
          <p:nvPr/>
        </p:nvSpPr>
        <p:spPr bwMode="auto">
          <a:xfrm>
            <a:off x="9626601" y="4902202"/>
            <a:ext cx="2348089" cy="736599"/>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r>
              <a:rPr lang="en-US" sz="3200">
                <a:solidFill>
                  <a:schemeClr val="bg1"/>
                </a:solidFill>
              </a:rPr>
              <a:t>Genre</a:t>
            </a:r>
          </a:p>
        </p:txBody>
      </p:sp>
      <p:sp>
        <p:nvSpPr>
          <p:cNvPr id="57361" name="Line 17"/>
          <p:cNvSpPr>
            <a:spLocks noChangeShapeType="1"/>
          </p:cNvSpPr>
          <p:nvPr/>
        </p:nvSpPr>
        <p:spPr bwMode="auto">
          <a:xfrm rot="10800000" flipH="1">
            <a:off x="12285134" y="3934178"/>
            <a:ext cx="1230489" cy="1492956"/>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sz="3200">
              <a:solidFill>
                <a:schemeClr val="bg1"/>
              </a:solidFill>
            </a:endParaRPr>
          </a:p>
        </p:txBody>
      </p:sp>
      <p:sp>
        <p:nvSpPr>
          <p:cNvPr id="57362" name="Rectangle 18"/>
          <p:cNvSpPr>
            <a:spLocks/>
          </p:cNvSpPr>
          <p:nvPr/>
        </p:nvSpPr>
        <p:spPr bwMode="auto">
          <a:xfrm>
            <a:off x="12973757" y="4839422"/>
            <a:ext cx="191639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200">
                <a:solidFill>
                  <a:schemeClr val="bg1"/>
                </a:solidFill>
                <a:ea typeface="ＭＳ Ｐゴシック" charset="0"/>
                <a:cs typeface="ＭＳ Ｐゴシック" charset="0"/>
              </a:rPr>
              <a:t>belongs-to</a:t>
            </a:r>
          </a:p>
        </p:txBody>
      </p:sp>
    </p:spTree>
    <p:extLst>
      <p:ext uri="{BB962C8B-B14F-4D97-AF65-F5344CB8AC3E}">
        <p14:creationId xmlns:p14="http://schemas.microsoft.com/office/powerpoint/2010/main" val="108622903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26" name="Shape 626"/>
          <p:cNvSpPr txBox="1"/>
          <p:nvPr/>
        </p:nvSpPr>
        <p:spPr>
          <a:xfrm>
            <a:off x="9267214" y="759068"/>
            <a:ext cx="2715846" cy="3136899"/>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606" name="Shape 606"/>
          <p:cNvSpPr txBox="1"/>
          <p:nvPr/>
        </p:nvSpPr>
        <p:spPr>
          <a:xfrm>
            <a:off x="1484312" y="1651000"/>
            <a:ext cx="1582737"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Album  </a:t>
            </a:r>
          </a:p>
        </p:txBody>
      </p:sp>
      <p:sp>
        <p:nvSpPr>
          <p:cNvPr id="607" name="Shape 607"/>
          <p:cNvSpPr txBox="1"/>
          <p:nvPr/>
        </p:nvSpPr>
        <p:spPr>
          <a:xfrm>
            <a:off x="1104900" y="1257300"/>
            <a:ext cx="2349499" cy="1409700"/>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cxnSp>
        <p:nvCxnSpPr>
          <p:cNvPr id="608" name="Shape 608"/>
          <p:cNvCxnSpPr/>
          <p:nvPr/>
        </p:nvCxnSpPr>
        <p:spPr>
          <a:xfrm rot="10800000" flipH="1">
            <a:off x="3598862" y="1910461"/>
            <a:ext cx="5598000" cy="12000"/>
          </a:xfrm>
          <a:prstGeom prst="straightConnector1">
            <a:avLst/>
          </a:prstGeom>
          <a:noFill/>
          <a:ln w="88900" cap="rnd" cmpd="sng">
            <a:solidFill>
              <a:srgbClr val="FFFF00"/>
            </a:solidFill>
            <a:prstDash val="solid"/>
            <a:miter/>
            <a:headEnd type="stealth" w="med" len="med"/>
            <a:tailEnd type="none" w="med" len="med"/>
          </a:ln>
        </p:spPr>
      </p:cxnSp>
      <p:sp>
        <p:nvSpPr>
          <p:cNvPr id="609" name="Shape 609"/>
          <p:cNvSpPr txBox="1"/>
          <p:nvPr/>
        </p:nvSpPr>
        <p:spPr>
          <a:xfrm>
            <a:off x="5383197" y="901700"/>
            <a:ext cx="2540400"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belongs-to</a:t>
            </a:r>
          </a:p>
        </p:txBody>
      </p:sp>
      <p:sp>
        <p:nvSpPr>
          <p:cNvPr id="610" name="Shape 610"/>
          <p:cNvSpPr txBox="1"/>
          <p:nvPr/>
        </p:nvSpPr>
        <p:spPr>
          <a:xfrm>
            <a:off x="6413500" y="4610100"/>
            <a:ext cx="2412999" cy="762000"/>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4000" b="0" i="0" u="none" strike="noStrike" cap="none" baseline="0">
                <a:solidFill>
                  <a:srgbClr val="000000"/>
                </a:solidFill>
                <a:latin typeface="Cabin"/>
                <a:ea typeface="Cabin"/>
                <a:cs typeface="Cabin"/>
                <a:sym typeface="Cabin"/>
              </a:rPr>
              <a:t>Album</a:t>
            </a:r>
          </a:p>
        </p:txBody>
      </p:sp>
      <p:sp>
        <p:nvSpPr>
          <p:cNvPr id="611" name="Shape 611"/>
          <p:cNvSpPr txBox="1"/>
          <p:nvPr/>
        </p:nvSpPr>
        <p:spPr>
          <a:xfrm>
            <a:off x="6413500" y="54102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000" b="0" i="0" u="none" strike="noStrike" cap="none" baseline="0" dirty="0">
                <a:solidFill>
                  <a:srgbClr val="FF7F00"/>
                </a:solidFill>
                <a:latin typeface="Cabin"/>
                <a:ea typeface="Cabin"/>
                <a:cs typeface="Cabin"/>
                <a:sym typeface="Cabin"/>
              </a:rPr>
              <a:t>id</a:t>
            </a:r>
          </a:p>
        </p:txBody>
      </p:sp>
      <p:sp>
        <p:nvSpPr>
          <p:cNvPr id="612" name="Shape 612"/>
          <p:cNvSpPr txBox="1"/>
          <p:nvPr/>
        </p:nvSpPr>
        <p:spPr>
          <a:xfrm>
            <a:off x="6413500" y="61722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a:solidFill>
                  <a:srgbClr val="00FF00"/>
                </a:solidFill>
                <a:latin typeface="Cabin"/>
                <a:ea typeface="Cabin"/>
                <a:cs typeface="Cabin"/>
                <a:sym typeface="Cabin"/>
              </a:rPr>
              <a:t>title</a:t>
            </a:r>
          </a:p>
        </p:txBody>
      </p:sp>
      <p:sp>
        <p:nvSpPr>
          <p:cNvPr id="613" name="Shape 613"/>
          <p:cNvSpPr txBox="1"/>
          <p:nvPr/>
        </p:nvSpPr>
        <p:spPr>
          <a:xfrm>
            <a:off x="12865100" y="3314700"/>
            <a:ext cx="2412999" cy="762000"/>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4000" b="0" i="0" u="none" strike="noStrike" cap="none" baseline="0">
                <a:solidFill>
                  <a:srgbClr val="000000"/>
                </a:solidFill>
                <a:latin typeface="Cabin"/>
                <a:ea typeface="Cabin"/>
                <a:cs typeface="Cabin"/>
                <a:sym typeface="Cabin"/>
              </a:rPr>
              <a:t>Track</a:t>
            </a:r>
          </a:p>
        </p:txBody>
      </p:sp>
      <p:sp>
        <p:nvSpPr>
          <p:cNvPr id="614" name="Shape 614"/>
          <p:cNvSpPr txBox="1"/>
          <p:nvPr/>
        </p:nvSpPr>
        <p:spPr>
          <a:xfrm>
            <a:off x="12865100" y="41148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000" b="0" i="0" u="none" strike="noStrike" cap="none" baseline="0">
                <a:solidFill>
                  <a:srgbClr val="FF7F00"/>
                </a:solidFill>
                <a:latin typeface="Cabin"/>
                <a:ea typeface="Cabin"/>
                <a:cs typeface="Cabin"/>
                <a:sym typeface="Cabin"/>
              </a:rPr>
              <a:t>id</a:t>
            </a:r>
          </a:p>
        </p:txBody>
      </p:sp>
      <p:sp>
        <p:nvSpPr>
          <p:cNvPr id="615" name="Shape 615"/>
          <p:cNvSpPr txBox="1"/>
          <p:nvPr/>
        </p:nvSpPr>
        <p:spPr>
          <a:xfrm>
            <a:off x="12865100" y="48768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a:solidFill>
                  <a:srgbClr val="00FF00"/>
                </a:solidFill>
                <a:latin typeface="Cabin"/>
                <a:ea typeface="Cabin"/>
                <a:cs typeface="Cabin"/>
                <a:sym typeface="Cabin"/>
              </a:rPr>
              <a:t>title</a:t>
            </a:r>
          </a:p>
        </p:txBody>
      </p:sp>
      <p:sp>
        <p:nvSpPr>
          <p:cNvPr id="616" name="Shape 616"/>
          <p:cNvSpPr txBox="1"/>
          <p:nvPr/>
        </p:nvSpPr>
        <p:spPr>
          <a:xfrm>
            <a:off x="12865100" y="56642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000" b="0" i="0" u="none" strike="noStrike" cap="none" baseline="0">
                <a:solidFill>
                  <a:schemeClr val="lt1"/>
                </a:solidFill>
                <a:latin typeface="Cabin"/>
                <a:ea typeface="Cabin"/>
                <a:cs typeface="Cabin"/>
                <a:sym typeface="Cabin"/>
              </a:rPr>
              <a:t>rating</a:t>
            </a:r>
          </a:p>
        </p:txBody>
      </p:sp>
      <p:sp>
        <p:nvSpPr>
          <p:cNvPr id="617" name="Shape 617"/>
          <p:cNvSpPr txBox="1"/>
          <p:nvPr/>
        </p:nvSpPr>
        <p:spPr>
          <a:xfrm>
            <a:off x="12865100" y="64008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000" b="0" i="0" u="none" strike="noStrike" cap="none" baseline="0">
                <a:solidFill>
                  <a:schemeClr val="lt1"/>
                </a:solidFill>
                <a:latin typeface="Cabin"/>
                <a:ea typeface="Cabin"/>
                <a:cs typeface="Cabin"/>
                <a:sym typeface="Cabin"/>
              </a:rPr>
              <a:t>len</a:t>
            </a:r>
          </a:p>
        </p:txBody>
      </p:sp>
      <p:sp>
        <p:nvSpPr>
          <p:cNvPr id="618" name="Shape 618"/>
          <p:cNvSpPr txBox="1"/>
          <p:nvPr/>
        </p:nvSpPr>
        <p:spPr>
          <a:xfrm>
            <a:off x="12865100" y="71882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000" b="0" i="0" u="none" strike="noStrike" cap="none" baseline="0">
                <a:solidFill>
                  <a:schemeClr val="lt1"/>
                </a:solidFill>
                <a:latin typeface="Cabin"/>
                <a:ea typeface="Cabin"/>
                <a:cs typeface="Cabin"/>
                <a:sym typeface="Cabin"/>
              </a:rPr>
              <a:t>count</a:t>
            </a:r>
          </a:p>
        </p:txBody>
      </p:sp>
      <p:sp>
        <p:nvSpPr>
          <p:cNvPr id="619" name="Shape 619"/>
          <p:cNvSpPr txBox="1"/>
          <p:nvPr/>
        </p:nvSpPr>
        <p:spPr>
          <a:xfrm>
            <a:off x="12865100" y="79502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4000" b="0" i="0" u="none" strike="noStrike" cap="none" baseline="0">
                <a:solidFill>
                  <a:srgbClr val="FF00FF"/>
                </a:solidFill>
                <a:latin typeface="Cabin"/>
                <a:ea typeface="Cabin"/>
                <a:cs typeface="Cabin"/>
                <a:sym typeface="Cabin"/>
              </a:rPr>
              <a:t>album_id</a:t>
            </a:r>
          </a:p>
        </p:txBody>
      </p:sp>
      <p:cxnSp>
        <p:nvCxnSpPr>
          <p:cNvPr id="620" name="Shape 620"/>
          <p:cNvCxnSpPr/>
          <p:nvPr/>
        </p:nvCxnSpPr>
        <p:spPr>
          <a:xfrm>
            <a:off x="8985250" y="5826125"/>
            <a:ext cx="3579812" cy="2411411"/>
          </a:xfrm>
          <a:prstGeom prst="straightConnector1">
            <a:avLst/>
          </a:prstGeom>
          <a:noFill/>
          <a:ln w="88900" cap="rnd" cmpd="sng">
            <a:solidFill>
              <a:srgbClr val="FF00FF"/>
            </a:solidFill>
            <a:prstDash val="solid"/>
            <a:miter/>
            <a:headEnd type="stealth" w="med" len="med"/>
            <a:tailEnd type="none" w="med" len="med"/>
          </a:ln>
        </p:spPr>
      </p:cxnSp>
      <p:sp>
        <p:nvSpPr>
          <p:cNvPr id="621" name="Shape 621"/>
          <p:cNvSpPr txBox="1"/>
          <p:nvPr/>
        </p:nvSpPr>
        <p:spPr>
          <a:xfrm>
            <a:off x="1816100" y="5365750"/>
            <a:ext cx="3166208" cy="21843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Table</a:t>
            </a:r>
          </a:p>
          <a:p>
            <a:pPr marL="0" marR="0" lvl="0" indent="0" algn="ctr" rtl="0">
              <a:lnSpc>
                <a:spcPct val="100000"/>
              </a:lnSpc>
              <a:spcBef>
                <a:spcPts val="0"/>
              </a:spcBef>
              <a:spcAft>
                <a:spcPts val="0"/>
              </a:spcAft>
              <a:buClr>
                <a:srgbClr val="FF7F00"/>
              </a:buClr>
              <a:buSzPct val="25000"/>
              <a:buFont typeface="Cabin"/>
              <a:buNone/>
            </a:pPr>
            <a:r>
              <a:rPr lang="en-US" sz="3600" b="0" i="0" u="none" strike="noStrike" cap="none" baseline="0" dirty="0">
                <a:solidFill>
                  <a:srgbClr val="FF7F00"/>
                </a:solidFill>
                <a:latin typeface="Cabin"/>
                <a:ea typeface="Cabin"/>
                <a:cs typeface="Cabin"/>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US" sz="3600" b="0" i="0" u="none" strike="noStrike" cap="none" baseline="0" dirty="0">
                <a:solidFill>
                  <a:srgbClr val="00FF00"/>
                </a:solidFill>
                <a:latin typeface="Cabin"/>
                <a:ea typeface="Cabin"/>
                <a:cs typeface="Cabin"/>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dirty="0">
                <a:solidFill>
                  <a:srgbClr val="FF00FF"/>
                </a:solidFill>
                <a:latin typeface="Cabin"/>
                <a:ea typeface="Cabin"/>
                <a:cs typeface="Cabin"/>
                <a:sym typeface="Cabin"/>
              </a:rPr>
              <a:t>Foreign key</a:t>
            </a:r>
          </a:p>
        </p:txBody>
      </p:sp>
      <p:sp>
        <p:nvSpPr>
          <p:cNvPr id="622" name="Shape 622"/>
          <p:cNvSpPr txBox="1"/>
          <p:nvPr/>
        </p:nvSpPr>
        <p:spPr>
          <a:xfrm>
            <a:off x="9877425" y="1016000"/>
            <a:ext cx="1382712"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Track  </a:t>
            </a:r>
          </a:p>
        </p:txBody>
      </p:sp>
      <p:sp>
        <p:nvSpPr>
          <p:cNvPr id="623" name="Shape 623"/>
          <p:cNvSpPr txBox="1"/>
          <p:nvPr/>
        </p:nvSpPr>
        <p:spPr>
          <a:xfrm>
            <a:off x="10061575" y="2692400"/>
            <a:ext cx="1039811"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Len  </a:t>
            </a:r>
          </a:p>
        </p:txBody>
      </p:sp>
      <p:sp>
        <p:nvSpPr>
          <p:cNvPr id="624" name="Shape 624"/>
          <p:cNvSpPr txBox="1"/>
          <p:nvPr/>
        </p:nvSpPr>
        <p:spPr>
          <a:xfrm>
            <a:off x="9877425" y="2159000"/>
            <a:ext cx="1611189"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dirty="0">
                <a:solidFill>
                  <a:schemeClr val="lt1"/>
                </a:solidFill>
                <a:latin typeface="Cabin"/>
                <a:ea typeface="Cabin"/>
                <a:cs typeface="Cabin"/>
                <a:sym typeface="Cabin"/>
              </a:rPr>
              <a:t>Rating</a:t>
            </a:r>
          </a:p>
        </p:txBody>
      </p:sp>
      <p:sp>
        <p:nvSpPr>
          <p:cNvPr id="625" name="Shape 625"/>
          <p:cNvSpPr txBox="1"/>
          <p:nvPr/>
        </p:nvSpPr>
        <p:spPr>
          <a:xfrm>
            <a:off x="9931400" y="3162300"/>
            <a:ext cx="1300162"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Count</a:t>
            </a:r>
          </a:p>
        </p:txBody>
      </p:sp>
      <p:sp>
        <p:nvSpPr>
          <p:cNvPr id="627" name="Shape 627"/>
          <p:cNvSpPr txBox="1"/>
          <p:nvPr/>
        </p:nvSpPr>
        <p:spPr>
          <a:xfrm>
            <a:off x="9963150" y="1549400"/>
            <a:ext cx="1216024"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dirty="0">
                <a:solidFill>
                  <a:schemeClr val="lt1"/>
                </a:solidFill>
                <a:latin typeface="Cabin"/>
                <a:ea typeface="Cabin"/>
                <a:cs typeface="Cabin"/>
                <a:sym typeface="Cabin"/>
              </a:rPr>
              <a:t>Title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p:nvPr/>
        </p:nvSpPr>
        <p:spPr>
          <a:xfrm>
            <a:off x="7797800" y="1727200"/>
            <a:ext cx="2412999" cy="762000"/>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4000" b="0" i="0" u="none" strike="noStrike" cap="none" baseline="0">
                <a:solidFill>
                  <a:srgbClr val="000000"/>
                </a:solidFill>
                <a:latin typeface="Cabin"/>
                <a:ea typeface="Cabin"/>
                <a:cs typeface="Cabin"/>
                <a:sym typeface="Cabin"/>
              </a:rPr>
              <a:t>Album</a:t>
            </a:r>
          </a:p>
        </p:txBody>
      </p:sp>
      <p:sp>
        <p:nvSpPr>
          <p:cNvPr id="633" name="Shape 633"/>
          <p:cNvSpPr txBox="1"/>
          <p:nvPr/>
        </p:nvSpPr>
        <p:spPr>
          <a:xfrm>
            <a:off x="7797800" y="25273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000" b="0" i="0" u="none" strike="noStrike" cap="none" baseline="0">
                <a:solidFill>
                  <a:srgbClr val="FF7F00"/>
                </a:solidFill>
                <a:latin typeface="Cabin"/>
                <a:ea typeface="Cabin"/>
                <a:cs typeface="Cabin"/>
                <a:sym typeface="Cabin"/>
              </a:rPr>
              <a:t>id</a:t>
            </a:r>
          </a:p>
        </p:txBody>
      </p:sp>
      <p:sp>
        <p:nvSpPr>
          <p:cNvPr id="634" name="Shape 634"/>
          <p:cNvSpPr txBox="1"/>
          <p:nvPr/>
        </p:nvSpPr>
        <p:spPr>
          <a:xfrm>
            <a:off x="7797800" y="32893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a:solidFill>
                  <a:srgbClr val="00FF00"/>
                </a:solidFill>
                <a:latin typeface="Cabin"/>
                <a:ea typeface="Cabin"/>
                <a:cs typeface="Cabin"/>
                <a:sym typeface="Cabin"/>
              </a:rPr>
              <a:t>title</a:t>
            </a:r>
          </a:p>
        </p:txBody>
      </p:sp>
      <p:sp>
        <p:nvSpPr>
          <p:cNvPr id="635" name="Shape 635"/>
          <p:cNvSpPr txBox="1"/>
          <p:nvPr/>
        </p:nvSpPr>
        <p:spPr>
          <a:xfrm>
            <a:off x="13081000" y="698500"/>
            <a:ext cx="2412999" cy="762000"/>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4000" b="0" i="0" u="none" strike="noStrike" cap="none" baseline="0">
                <a:solidFill>
                  <a:srgbClr val="000000"/>
                </a:solidFill>
                <a:latin typeface="Cabin"/>
                <a:ea typeface="Cabin"/>
                <a:cs typeface="Cabin"/>
                <a:sym typeface="Cabin"/>
              </a:rPr>
              <a:t>Track</a:t>
            </a:r>
          </a:p>
        </p:txBody>
      </p:sp>
      <p:sp>
        <p:nvSpPr>
          <p:cNvPr id="636" name="Shape 636"/>
          <p:cNvSpPr txBox="1"/>
          <p:nvPr/>
        </p:nvSpPr>
        <p:spPr>
          <a:xfrm>
            <a:off x="13081000" y="14986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000" b="0" i="0" u="none" strike="noStrike" cap="none" baseline="0">
                <a:solidFill>
                  <a:srgbClr val="FF7F00"/>
                </a:solidFill>
                <a:latin typeface="Cabin"/>
                <a:ea typeface="Cabin"/>
                <a:cs typeface="Cabin"/>
                <a:sym typeface="Cabin"/>
              </a:rPr>
              <a:t>id</a:t>
            </a:r>
          </a:p>
        </p:txBody>
      </p:sp>
      <p:sp>
        <p:nvSpPr>
          <p:cNvPr id="637" name="Shape 637"/>
          <p:cNvSpPr txBox="1"/>
          <p:nvPr/>
        </p:nvSpPr>
        <p:spPr>
          <a:xfrm>
            <a:off x="13081000" y="22606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a:solidFill>
                  <a:srgbClr val="00FF00"/>
                </a:solidFill>
                <a:latin typeface="Cabin"/>
                <a:ea typeface="Cabin"/>
                <a:cs typeface="Cabin"/>
                <a:sym typeface="Cabin"/>
              </a:rPr>
              <a:t>title</a:t>
            </a:r>
          </a:p>
        </p:txBody>
      </p:sp>
      <p:sp>
        <p:nvSpPr>
          <p:cNvPr id="638" name="Shape 638"/>
          <p:cNvSpPr txBox="1"/>
          <p:nvPr/>
        </p:nvSpPr>
        <p:spPr>
          <a:xfrm>
            <a:off x="13081000" y="30480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000" b="0" i="0" u="none" strike="noStrike" cap="none" baseline="0">
                <a:solidFill>
                  <a:schemeClr val="lt1"/>
                </a:solidFill>
                <a:latin typeface="Cabin"/>
                <a:ea typeface="Cabin"/>
                <a:cs typeface="Cabin"/>
                <a:sym typeface="Cabin"/>
              </a:rPr>
              <a:t>rating</a:t>
            </a:r>
          </a:p>
        </p:txBody>
      </p:sp>
      <p:sp>
        <p:nvSpPr>
          <p:cNvPr id="639" name="Shape 639"/>
          <p:cNvSpPr txBox="1"/>
          <p:nvPr/>
        </p:nvSpPr>
        <p:spPr>
          <a:xfrm>
            <a:off x="13081000" y="37846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000" b="0" i="0" u="none" strike="noStrike" cap="none" baseline="0">
                <a:solidFill>
                  <a:schemeClr val="lt1"/>
                </a:solidFill>
                <a:latin typeface="Cabin"/>
                <a:ea typeface="Cabin"/>
                <a:cs typeface="Cabin"/>
                <a:sym typeface="Cabin"/>
              </a:rPr>
              <a:t>len</a:t>
            </a:r>
          </a:p>
        </p:txBody>
      </p:sp>
      <p:sp>
        <p:nvSpPr>
          <p:cNvPr id="640" name="Shape 640"/>
          <p:cNvSpPr txBox="1"/>
          <p:nvPr/>
        </p:nvSpPr>
        <p:spPr>
          <a:xfrm>
            <a:off x="13081000" y="45720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000" b="0" i="0" u="none" strike="noStrike" cap="none" baseline="0">
                <a:solidFill>
                  <a:schemeClr val="lt1"/>
                </a:solidFill>
                <a:latin typeface="Cabin"/>
                <a:ea typeface="Cabin"/>
                <a:cs typeface="Cabin"/>
                <a:sym typeface="Cabin"/>
              </a:rPr>
              <a:t>count</a:t>
            </a:r>
          </a:p>
        </p:txBody>
      </p:sp>
      <p:sp>
        <p:nvSpPr>
          <p:cNvPr id="641" name="Shape 641"/>
          <p:cNvSpPr txBox="1"/>
          <p:nvPr/>
        </p:nvSpPr>
        <p:spPr>
          <a:xfrm>
            <a:off x="13081000" y="53340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4000" b="0" i="0" u="none" strike="noStrike" cap="none" baseline="0">
                <a:solidFill>
                  <a:srgbClr val="FF00FF"/>
                </a:solidFill>
                <a:latin typeface="Cabin"/>
                <a:ea typeface="Cabin"/>
                <a:cs typeface="Cabin"/>
                <a:sym typeface="Cabin"/>
              </a:rPr>
              <a:t>album_id</a:t>
            </a:r>
          </a:p>
        </p:txBody>
      </p:sp>
      <p:cxnSp>
        <p:nvCxnSpPr>
          <p:cNvPr id="642" name="Shape 642"/>
          <p:cNvCxnSpPr/>
          <p:nvPr/>
        </p:nvCxnSpPr>
        <p:spPr>
          <a:xfrm>
            <a:off x="10369550" y="2943225"/>
            <a:ext cx="2546349" cy="2767012"/>
          </a:xfrm>
          <a:prstGeom prst="straightConnector1">
            <a:avLst/>
          </a:prstGeom>
          <a:noFill/>
          <a:ln w="88900" cap="rnd" cmpd="sng">
            <a:solidFill>
              <a:srgbClr val="FF00FF"/>
            </a:solidFill>
            <a:prstDash val="solid"/>
            <a:miter/>
            <a:headEnd type="stealth" w="med" len="med"/>
            <a:tailEnd type="none" w="med" len="med"/>
          </a:ln>
        </p:spPr>
      </p:cxnSp>
      <p:sp>
        <p:nvSpPr>
          <p:cNvPr id="643" name="Shape 643"/>
          <p:cNvSpPr txBox="1"/>
          <p:nvPr/>
        </p:nvSpPr>
        <p:spPr>
          <a:xfrm>
            <a:off x="1133231" y="4362450"/>
            <a:ext cx="3555999" cy="21843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Table</a:t>
            </a:r>
          </a:p>
          <a:p>
            <a:pPr marL="0" marR="0" lvl="0" indent="0" algn="ctr" rtl="0">
              <a:lnSpc>
                <a:spcPct val="100000"/>
              </a:lnSpc>
              <a:spcBef>
                <a:spcPts val="0"/>
              </a:spcBef>
              <a:spcAft>
                <a:spcPts val="0"/>
              </a:spcAft>
              <a:buClr>
                <a:srgbClr val="FF7F00"/>
              </a:buClr>
              <a:buSzPct val="25000"/>
              <a:buFont typeface="Cabin"/>
              <a:buNone/>
            </a:pPr>
            <a:r>
              <a:rPr lang="en-US" sz="3600" b="0" i="0" u="none" strike="noStrike" cap="none" baseline="0" dirty="0">
                <a:solidFill>
                  <a:srgbClr val="FF7F00"/>
                </a:solidFill>
                <a:latin typeface="Cabin"/>
                <a:ea typeface="Cabin"/>
                <a:cs typeface="Cabin"/>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US" sz="3600" b="0" i="0" u="none" strike="noStrike" cap="none" baseline="0" dirty="0">
                <a:solidFill>
                  <a:srgbClr val="00FF00"/>
                </a:solidFill>
                <a:latin typeface="Cabin"/>
                <a:ea typeface="Cabin"/>
                <a:cs typeface="Cabin"/>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dirty="0">
                <a:solidFill>
                  <a:srgbClr val="FF00FF"/>
                </a:solidFill>
                <a:latin typeface="Cabin"/>
                <a:ea typeface="Cabin"/>
                <a:cs typeface="Cabin"/>
                <a:sym typeface="Cabin"/>
              </a:rPr>
              <a:t>Foreign key</a:t>
            </a:r>
          </a:p>
        </p:txBody>
      </p:sp>
      <p:sp>
        <p:nvSpPr>
          <p:cNvPr id="644" name="Shape 644"/>
          <p:cNvSpPr txBox="1"/>
          <p:nvPr/>
        </p:nvSpPr>
        <p:spPr>
          <a:xfrm>
            <a:off x="3289300" y="914400"/>
            <a:ext cx="2412999" cy="762000"/>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4000" b="0" i="0" u="none" strike="noStrike" cap="none" baseline="0">
                <a:solidFill>
                  <a:srgbClr val="000000"/>
                </a:solidFill>
                <a:latin typeface="Cabin"/>
                <a:ea typeface="Cabin"/>
                <a:cs typeface="Cabin"/>
                <a:sym typeface="Cabin"/>
              </a:rPr>
              <a:t>Artist</a:t>
            </a:r>
          </a:p>
        </p:txBody>
      </p:sp>
      <p:sp>
        <p:nvSpPr>
          <p:cNvPr id="645" name="Shape 645"/>
          <p:cNvSpPr txBox="1"/>
          <p:nvPr/>
        </p:nvSpPr>
        <p:spPr>
          <a:xfrm>
            <a:off x="3289300" y="17145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000" b="0" i="0" u="none" strike="noStrike" cap="none" baseline="0">
                <a:solidFill>
                  <a:srgbClr val="FF7F00"/>
                </a:solidFill>
                <a:latin typeface="Cabin"/>
                <a:ea typeface="Cabin"/>
                <a:cs typeface="Cabin"/>
                <a:sym typeface="Cabin"/>
              </a:rPr>
              <a:t>id</a:t>
            </a:r>
          </a:p>
        </p:txBody>
      </p:sp>
      <p:sp>
        <p:nvSpPr>
          <p:cNvPr id="646" name="Shape 646"/>
          <p:cNvSpPr txBox="1"/>
          <p:nvPr/>
        </p:nvSpPr>
        <p:spPr>
          <a:xfrm>
            <a:off x="3289300" y="24765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a:solidFill>
                  <a:srgbClr val="00FF00"/>
                </a:solidFill>
                <a:latin typeface="Cabin"/>
                <a:ea typeface="Cabin"/>
                <a:cs typeface="Cabin"/>
                <a:sym typeface="Cabin"/>
              </a:rPr>
              <a:t>name</a:t>
            </a:r>
          </a:p>
        </p:txBody>
      </p:sp>
      <p:sp>
        <p:nvSpPr>
          <p:cNvPr id="647" name="Shape 647"/>
          <p:cNvSpPr txBox="1"/>
          <p:nvPr/>
        </p:nvSpPr>
        <p:spPr>
          <a:xfrm>
            <a:off x="7797800" y="40386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4000" b="0" i="0" u="none" strike="noStrike" cap="none" baseline="0">
                <a:solidFill>
                  <a:srgbClr val="FF00FF"/>
                </a:solidFill>
                <a:latin typeface="Cabin"/>
                <a:ea typeface="Cabin"/>
                <a:cs typeface="Cabin"/>
                <a:sym typeface="Cabin"/>
              </a:rPr>
              <a:t>artist_id</a:t>
            </a:r>
          </a:p>
        </p:txBody>
      </p:sp>
      <p:sp>
        <p:nvSpPr>
          <p:cNvPr id="648" name="Shape 648"/>
          <p:cNvSpPr txBox="1"/>
          <p:nvPr/>
        </p:nvSpPr>
        <p:spPr>
          <a:xfrm>
            <a:off x="8420100" y="6489700"/>
            <a:ext cx="2412999" cy="762000"/>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4000" b="0" i="0" u="none" strike="noStrike" cap="none" baseline="0">
                <a:solidFill>
                  <a:srgbClr val="000000"/>
                </a:solidFill>
                <a:latin typeface="Cabin"/>
                <a:ea typeface="Cabin"/>
                <a:cs typeface="Cabin"/>
                <a:sym typeface="Cabin"/>
              </a:rPr>
              <a:t>Genre</a:t>
            </a:r>
          </a:p>
        </p:txBody>
      </p:sp>
      <p:sp>
        <p:nvSpPr>
          <p:cNvPr id="649" name="Shape 649"/>
          <p:cNvSpPr txBox="1"/>
          <p:nvPr/>
        </p:nvSpPr>
        <p:spPr>
          <a:xfrm>
            <a:off x="8420100" y="72898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000" b="0" i="0" u="none" strike="noStrike" cap="none" baseline="0">
                <a:solidFill>
                  <a:srgbClr val="FF7F00"/>
                </a:solidFill>
                <a:latin typeface="Cabin"/>
                <a:ea typeface="Cabin"/>
                <a:cs typeface="Cabin"/>
                <a:sym typeface="Cabin"/>
              </a:rPr>
              <a:t>id</a:t>
            </a:r>
          </a:p>
        </p:txBody>
      </p:sp>
      <p:sp>
        <p:nvSpPr>
          <p:cNvPr id="650" name="Shape 650"/>
          <p:cNvSpPr txBox="1"/>
          <p:nvPr/>
        </p:nvSpPr>
        <p:spPr>
          <a:xfrm>
            <a:off x="8420100" y="80518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a:solidFill>
                  <a:srgbClr val="00FF00"/>
                </a:solidFill>
                <a:latin typeface="Cabin"/>
                <a:ea typeface="Cabin"/>
                <a:cs typeface="Cabin"/>
                <a:sym typeface="Cabin"/>
              </a:rPr>
              <a:t>name</a:t>
            </a:r>
          </a:p>
        </p:txBody>
      </p:sp>
      <p:sp>
        <p:nvSpPr>
          <p:cNvPr id="651" name="Shape 651"/>
          <p:cNvSpPr txBox="1"/>
          <p:nvPr/>
        </p:nvSpPr>
        <p:spPr>
          <a:xfrm>
            <a:off x="13081000" y="60706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4000" b="0" i="0" u="none" strike="noStrike" cap="none" baseline="0">
                <a:solidFill>
                  <a:srgbClr val="FF00FF"/>
                </a:solidFill>
                <a:latin typeface="Cabin"/>
                <a:ea typeface="Cabin"/>
                <a:cs typeface="Cabin"/>
                <a:sym typeface="Cabin"/>
              </a:rPr>
              <a:t>genre_id</a:t>
            </a:r>
          </a:p>
        </p:txBody>
      </p:sp>
      <p:cxnSp>
        <p:nvCxnSpPr>
          <p:cNvPr id="652" name="Shape 652"/>
          <p:cNvCxnSpPr/>
          <p:nvPr/>
        </p:nvCxnSpPr>
        <p:spPr>
          <a:xfrm rot="10800000" flipH="1">
            <a:off x="10982325" y="6457949"/>
            <a:ext cx="1824036" cy="1295400"/>
          </a:xfrm>
          <a:prstGeom prst="straightConnector1">
            <a:avLst/>
          </a:prstGeom>
          <a:noFill/>
          <a:ln w="88900" cap="rnd" cmpd="sng">
            <a:solidFill>
              <a:srgbClr val="FF00FF"/>
            </a:solidFill>
            <a:prstDash val="solid"/>
            <a:miter/>
            <a:headEnd type="stealth" w="med" len="med"/>
            <a:tailEnd type="none" w="med" len="med"/>
          </a:ln>
        </p:spPr>
      </p:cxnSp>
      <p:cxnSp>
        <p:nvCxnSpPr>
          <p:cNvPr id="653" name="Shape 653"/>
          <p:cNvCxnSpPr/>
          <p:nvPr/>
        </p:nvCxnSpPr>
        <p:spPr>
          <a:xfrm>
            <a:off x="5908675" y="2108200"/>
            <a:ext cx="1647824" cy="2284412"/>
          </a:xfrm>
          <a:prstGeom prst="straightConnector1">
            <a:avLst/>
          </a:prstGeom>
          <a:noFill/>
          <a:ln w="88900" cap="rnd" cmpd="sng">
            <a:solidFill>
              <a:srgbClr val="FF00FF"/>
            </a:solidFill>
            <a:prstDash val="solid"/>
            <a:miter/>
            <a:headEnd type="stealth" w="med" len="med"/>
            <a:tailEnd type="none" w="med" len="med"/>
          </a:ln>
        </p:spPr>
      </p:cxnSp>
      <p:sp>
        <p:nvSpPr>
          <p:cNvPr id="654" name="Shape 654"/>
          <p:cNvSpPr txBox="1"/>
          <p:nvPr/>
        </p:nvSpPr>
        <p:spPr>
          <a:xfrm>
            <a:off x="2689225" y="7829550"/>
            <a:ext cx="4457700" cy="9144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2800" b="0" i="0" u="none" strike="noStrike" cap="none" baseline="0">
                <a:solidFill>
                  <a:srgbClr val="FF00FF"/>
                </a:solidFill>
                <a:latin typeface="Cabin"/>
                <a:ea typeface="Cabin"/>
                <a:cs typeface="Cabin"/>
                <a:sym typeface="Cabin"/>
              </a:rPr>
              <a:t>Naming FK artist_id is a convention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3" name="Picture 2" descr="Screen Shot 2015-08-10 at 11.0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438" y="0"/>
            <a:ext cx="10060870" cy="969118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2" name="TextBox 1"/>
          <p:cNvSpPr txBox="1"/>
          <p:nvPr/>
        </p:nvSpPr>
        <p:spPr>
          <a:xfrm>
            <a:off x="840154" y="6643077"/>
            <a:ext cx="14434961" cy="2062103"/>
          </a:xfrm>
          <a:prstGeom prst="rect">
            <a:avLst/>
          </a:prstGeom>
          <a:noFill/>
        </p:spPr>
        <p:txBody>
          <a:bodyPr wrap="none" rtlCol="0">
            <a:spAutoFit/>
          </a:bodyPr>
          <a:lstStyle/>
          <a:p>
            <a:r>
              <a:rPr lang="en-US" sz="3200" dirty="0">
                <a:solidFill>
                  <a:schemeClr val="bg1"/>
                </a:solidFill>
              </a:rPr>
              <a:t>CREATE </a:t>
            </a:r>
            <a:r>
              <a:rPr lang="en-US" sz="3200" dirty="0" smtClean="0">
                <a:solidFill>
                  <a:schemeClr val="bg1"/>
                </a:solidFill>
              </a:rPr>
              <a:t>TABLE </a:t>
            </a:r>
            <a:r>
              <a:rPr lang="en-US" sz="3200" dirty="0" smtClean="0">
                <a:solidFill>
                  <a:srgbClr val="FFFF00"/>
                </a:solidFill>
              </a:rPr>
              <a:t>Genre</a:t>
            </a:r>
            <a:r>
              <a:rPr lang="en-US" sz="3200" dirty="0" smtClean="0">
                <a:solidFill>
                  <a:schemeClr val="bg1"/>
                </a:solidFill>
              </a:rPr>
              <a:t> (</a:t>
            </a:r>
          </a:p>
          <a:p>
            <a:r>
              <a:rPr lang="en-US" sz="3200" dirty="0">
                <a:solidFill>
                  <a:schemeClr val="bg1"/>
                </a:solidFill>
              </a:rPr>
              <a:t>	</a:t>
            </a:r>
            <a:r>
              <a:rPr lang="en-US" sz="3200" dirty="0" smtClean="0">
                <a:solidFill>
                  <a:srgbClr val="FF6600"/>
                </a:solidFill>
              </a:rPr>
              <a:t>id</a:t>
            </a:r>
            <a:r>
              <a:rPr lang="en-US" sz="3200" dirty="0">
                <a:solidFill>
                  <a:schemeClr val="bg1"/>
                </a:solidFill>
              </a:rPr>
              <a:t>	INTEGER NOT NULL PRIMARY KEY AUTOINCREMENT UNIQUE</a:t>
            </a:r>
            <a:r>
              <a:rPr lang="en-US" sz="3200" dirty="0" smtClean="0">
                <a:solidFill>
                  <a:schemeClr val="bg1"/>
                </a:solidFill>
              </a:rPr>
              <a:t>,</a:t>
            </a:r>
          </a:p>
          <a:p>
            <a:r>
              <a:rPr lang="en-US" sz="3200" dirty="0">
                <a:solidFill>
                  <a:schemeClr val="bg1"/>
                </a:solidFill>
              </a:rPr>
              <a:t>	</a:t>
            </a:r>
            <a:r>
              <a:rPr lang="en-US" sz="3200" dirty="0" smtClean="0">
                <a:solidFill>
                  <a:srgbClr val="00FF00"/>
                </a:solidFill>
              </a:rPr>
              <a:t>name</a:t>
            </a:r>
            <a:r>
              <a:rPr lang="en-US" sz="3200" dirty="0">
                <a:solidFill>
                  <a:schemeClr val="bg1"/>
                </a:solidFill>
              </a:rPr>
              <a:t>	</a:t>
            </a:r>
            <a:r>
              <a:rPr lang="en-US" sz="3200" dirty="0" smtClean="0">
                <a:solidFill>
                  <a:schemeClr val="bg1"/>
                </a:solidFill>
              </a:rPr>
              <a:t>TEXT</a:t>
            </a:r>
          </a:p>
          <a:p>
            <a:r>
              <a:rPr lang="en-US" sz="3200" dirty="0" smtClean="0">
                <a:solidFill>
                  <a:schemeClr val="bg1"/>
                </a:solidFill>
              </a:rPr>
              <a:t>)</a:t>
            </a:r>
            <a:endParaRPr lang="en-US" sz="3200" dirty="0">
              <a:solidFill>
                <a:schemeClr val="bg1"/>
              </a:solidFill>
            </a:endParaRPr>
          </a:p>
        </p:txBody>
      </p:sp>
      <p:pic>
        <p:nvPicPr>
          <p:cNvPr id="3" name="Picture 2" descr="Screen Shot 2015-08-10 at 11.10.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33" y="0"/>
            <a:ext cx="10361317" cy="6877538"/>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p:cNvPicPr preferRelativeResize="0"/>
          <p:nvPr/>
        </p:nvPicPr>
        <p:blipFill rotWithShape="1">
          <a:blip r:embed="rId3">
            <a:alphaModFix/>
          </a:blip>
          <a:srcRect/>
          <a:stretch/>
        </p:blipFill>
        <p:spPr>
          <a:xfrm>
            <a:off x="2070100" y="482600"/>
            <a:ext cx="12395200" cy="8169274"/>
          </a:xfrm>
          <a:prstGeom prst="rect">
            <a:avLst/>
          </a:prstGeom>
          <a:noFill/>
          <a:ln>
            <a:noFill/>
          </a:ln>
        </p:spPr>
      </p:pic>
      <p:sp>
        <p:nvSpPr>
          <p:cNvPr id="196" name="Shape 196"/>
          <p:cNvSpPr txBox="1"/>
          <p:nvPr/>
        </p:nvSpPr>
        <p:spPr>
          <a:xfrm>
            <a:off x="8013700" y="6539400"/>
            <a:ext cx="3333899" cy="1068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US" sz="3600" b="0" i="0" u="none" strike="noStrike" cap="none" baseline="0">
                <a:solidFill>
                  <a:srgbClr val="0000FF"/>
                </a:solidFill>
                <a:latin typeface="Cabin"/>
                <a:ea typeface="Cabin"/>
                <a:cs typeface="Cabin"/>
                <a:sym typeface="Cabin"/>
              </a:rPr>
              <a:t>Tables / Relations</a:t>
            </a:r>
          </a:p>
        </p:txBody>
      </p:sp>
      <p:sp>
        <p:nvSpPr>
          <p:cNvPr id="197" name="Shape 197"/>
          <p:cNvSpPr txBox="1"/>
          <p:nvPr/>
        </p:nvSpPr>
        <p:spPr>
          <a:xfrm>
            <a:off x="5257643" y="4160175"/>
            <a:ext cx="63317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US" sz="3600" b="0" i="0" u="none" strike="noStrike" cap="none" baseline="0">
                <a:solidFill>
                  <a:srgbClr val="0000FF"/>
                </a:solidFill>
                <a:latin typeface="Cabin"/>
                <a:ea typeface="Cabin"/>
                <a:cs typeface="Cabin"/>
                <a:sym typeface="Cabin"/>
              </a:rPr>
              <a:t>Columns / Attributes</a:t>
            </a:r>
          </a:p>
        </p:txBody>
      </p:sp>
      <p:sp>
        <p:nvSpPr>
          <p:cNvPr id="198" name="Shape 198"/>
          <p:cNvSpPr txBox="1"/>
          <p:nvPr/>
        </p:nvSpPr>
        <p:spPr>
          <a:xfrm>
            <a:off x="12453936" y="5035550"/>
            <a:ext cx="1398599" cy="11430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US" sz="3600" b="0" i="0" u="none" strike="noStrike" cap="none" baseline="0">
                <a:solidFill>
                  <a:srgbClr val="0000FF"/>
                </a:solidFill>
                <a:latin typeface="Cabin"/>
                <a:ea typeface="Cabin"/>
                <a:cs typeface="Cabin"/>
                <a:sym typeface="Cabin"/>
              </a:rPr>
              <a:t>Rows /</a:t>
            </a:r>
          </a:p>
          <a:p>
            <a:pPr marL="0" marR="0" lvl="0" indent="0" algn="l" rtl="0">
              <a:lnSpc>
                <a:spcPct val="100000"/>
              </a:lnSpc>
              <a:spcBef>
                <a:spcPts val="0"/>
              </a:spcBef>
              <a:spcAft>
                <a:spcPts val="0"/>
              </a:spcAft>
              <a:buClr>
                <a:srgbClr val="0000FF"/>
              </a:buClr>
              <a:buSzPct val="25000"/>
              <a:buFont typeface="Cabin"/>
              <a:buNone/>
            </a:pPr>
            <a:r>
              <a:rPr lang="en-US" sz="3600" b="0" i="0" u="none" strike="noStrike" cap="none" baseline="0">
                <a:solidFill>
                  <a:srgbClr val="0000FF"/>
                </a:solidFill>
                <a:latin typeface="Cabin"/>
                <a:ea typeface="Cabin"/>
                <a:cs typeface="Cabin"/>
                <a:sym typeface="Cabin"/>
              </a:rPr>
              <a:t>Tuples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2" name="Rectangle 1"/>
          <p:cNvSpPr/>
          <p:nvPr/>
        </p:nvSpPr>
        <p:spPr>
          <a:xfrm>
            <a:off x="326114" y="4713763"/>
            <a:ext cx="14907846" cy="4031873"/>
          </a:xfrm>
          <a:prstGeom prst="rect">
            <a:avLst/>
          </a:prstGeom>
        </p:spPr>
        <p:txBody>
          <a:bodyPr wrap="square">
            <a:spAutoFit/>
          </a:bodyPr>
          <a:lstStyle/>
          <a:p>
            <a:r>
              <a:rPr lang="en-US" sz="3200" dirty="0">
                <a:solidFill>
                  <a:schemeClr val="bg1"/>
                </a:solidFill>
              </a:rPr>
              <a:t>CREATE TABLE </a:t>
            </a:r>
            <a:r>
              <a:rPr lang="en-US" sz="3200" dirty="0" smtClean="0">
                <a:solidFill>
                  <a:srgbClr val="FFFF00"/>
                </a:solidFill>
              </a:rPr>
              <a:t>Track</a:t>
            </a:r>
            <a:r>
              <a:rPr lang="en-US" sz="3200" dirty="0" smtClean="0">
                <a:solidFill>
                  <a:schemeClr val="bg1"/>
                </a:solidFill>
              </a:rPr>
              <a:t> (</a:t>
            </a:r>
            <a:endParaRPr lang="en-US" sz="3200" dirty="0">
              <a:solidFill>
                <a:schemeClr val="bg1"/>
              </a:solidFill>
            </a:endParaRPr>
          </a:p>
          <a:p>
            <a:r>
              <a:rPr lang="en-US" sz="3200" dirty="0">
                <a:solidFill>
                  <a:schemeClr val="bg1"/>
                </a:solidFill>
              </a:rPr>
              <a:t>	</a:t>
            </a:r>
            <a:r>
              <a:rPr lang="en-US" sz="3200" dirty="0">
                <a:solidFill>
                  <a:srgbClr val="FF6600"/>
                </a:solidFill>
              </a:rPr>
              <a:t>id</a:t>
            </a:r>
            <a:r>
              <a:rPr lang="en-US" sz="3200" dirty="0">
                <a:solidFill>
                  <a:schemeClr val="bg1"/>
                </a:solidFill>
              </a:rPr>
              <a:t>	INTEGER NOT NULL PRIMARY KEY </a:t>
            </a:r>
            <a:endParaRPr lang="en-US" sz="3200" dirty="0" smtClean="0">
              <a:solidFill>
                <a:schemeClr val="bg1"/>
              </a:solidFill>
            </a:endParaRPr>
          </a:p>
          <a:p>
            <a:r>
              <a:rPr lang="en-US" sz="3200" dirty="0">
                <a:solidFill>
                  <a:schemeClr val="bg1"/>
                </a:solidFill>
              </a:rPr>
              <a:t>	</a:t>
            </a:r>
            <a:r>
              <a:rPr lang="en-US" sz="3200" dirty="0" smtClean="0">
                <a:solidFill>
                  <a:schemeClr val="bg1"/>
                </a:solidFill>
              </a:rPr>
              <a:t>	AUTOINCREMENT </a:t>
            </a:r>
            <a:r>
              <a:rPr lang="en-US" sz="3200" dirty="0">
                <a:solidFill>
                  <a:schemeClr val="bg1"/>
                </a:solidFill>
              </a:rPr>
              <a:t>UNIQUE</a:t>
            </a:r>
            <a:r>
              <a:rPr lang="en-US" sz="3200" dirty="0" smtClean="0">
                <a:solidFill>
                  <a:schemeClr val="bg1"/>
                </a:solidFill>
              </a:rPr>
              <a:t>,</a:t>
            </a:r>
          </a:p>
          <a:p>
            <a:r>
              <a:rPr lang="en-US" sz="3200" dirty="0" smtClean="0">
                <a:solidFill>
                  <a:schemeClr val="bg1"/>
                </a:solidFill>
              </a:rPr>
              <a:t>	</a:t>
            </a:r>
            <a:r>
              <a:rPr lang="en-US" sz="3200" dirty="0" smtClean="0">
                <a:solidFill>
                  <a:srgbClr val="00FF00"/>
                </a:solidFill>
              </a:rPr>
              <a:t>title </a:t>
            </a:r>
            <a:r>
              <a:rPr lang="en-US" sz="3200" dirty="0">
                <a:solidFill>
                  <a:schemeClr val="bg1"/>
                </a:solidFill>
              </a:rPr>
              <a:t>TEXT, </a:t>
            </a:r>
            <a:endParaRPr lang="en-US" sz="3200" dirty="0" smtClean="0">
              <a:solidFill>
                <a:schemeClr val="bg1"/>
              </a:solidFill>
            </a:endParaRPr>
          </a:p>
          <a:p>
            <a:r>
              <a:rPr lang="en-US" sz="3200" dirty="0">
                <a:solidFill>
                  <a:schemeClr val="bg1"/>
                </a:solidFill>
              </a:rPr>
              <a:t>	</a:t>
            </a:r>
            <a:r>
              <a:rPr lang="en-US" sz="3200" dirty="0" err="1" smtClean="0">
                <a:solidFill>
                  <a:srgbClr val="FF00FF"/>
                </a:solidFill>
              </a:rPr>
              <a:t>album_id</a:t>
            </a:r>
            <a:r>
              <a:rPr lang="en-US" sz="3200" dirty="0" smtClean="0">
                <a:solidFill>
                  <a:schemeClr val="bg1"/>
                </a:solidFill>
              </a:rPr>
              <a:t>  INTEGER,</a:t>
            </a:r>
          </a:p>
          <a:p>
            <a:r>
              <a:rPr lang="en-US" sz="3200" dirty="0" smtClean="0">
                <a:solidFill>
                  <a:schemeClr val="bg1"/>
                </a:solidFill>
              </a:rPr>
              <a:t>	</a:t>
            </a:r>
            <a:r>
              <a:rPr lang="en-US" sz="3200" dirty="0" err="1" smtClean="0">
                <a:solidFill>
                  <a:srgbClr val="FF00FF"/>
                </a:solidFill>
              </a:rPr>
              <a:t>genre_id</a:t>
            </a:r>
            <a:r>
              <a:rPr lang="en-US" sz="3200" dirty="0" smtClean="0">
                <a:solidFill>
                  <a:schemeClr val="bg1"/>
                </a:solidFill>
              </a:rPr>
              <a:t>  </a:t>
            </a:r>
            <a:r>
              <a:rPr lang="en-US" sz="3200" dirty="0">
                <a:solidFill>
                  <a:schemeClr val="bg1"/>
                </a:solidFill>
              </a:rPr>
              <a:t>INTEGER</a:t>
            </a:r>
            <a:r>
              <a:rPr lang="en-US" sz="3200" dirty="0" smtClean="0">
                <a:solidFill>
                  <a:schemeClr val="bg1"/>
                </a:solidFill>
              </a:rPr>
              <a:t>,</a:t>
            </a:r>
            <a:endParaRPr lang="en-US" sz="3200" dirty="0">
              <a:solidFill>
                <a:schemeClr val="bg1"/>
              </a:solidFill>
            </a:endParaRPr>
          </a:p>
          <a:p>
            <a:r>
              <a:rPr lang="en-US" sz="3200" dirty="0" smtClean="0">
                <a:solidFill>
                  <a:schemeClr val="bg1"/>
                </a:solidFill>
              </a:rPr>
              <a:t>	</a:t>
            </a:r>
            <a:r>
              <a:rPr lang="en-US" sz="3200" dirty="0" err="1" smtClean="0">
                <a:solidFill>
                  <a:srgbClr val="FFFF00"/>
                </a:solidFill>
              </a:rPr>
              <a:t>len</a:t>
            </a:r>
            <a:r>
              <a:rPr lang="en-US" sz="3200" dirty="0" smtClean="0">
                <a:solidFill>
                  <a:schemeClr val="bg1"/>
                </a:solidFill>
              </a:rPr>
              <a:t> </a:t>
            </a:r>
            <a:r>
              <a:rPr lang="en-US" sz="3200" dirty="0">
                <a:solidFill>
                  <a:schemeClr val="bg1"/>
                </a:solidFill>
              </a:rPr>
              <a:t>INTEGER, </a:t>
            </a:r>
            <a:r>
              <a:rPr lang="en-US" sz="3200" dirty="0">
                <a:solidFill>
                  <a:srgbClr val="FFFF00"/>
                </a:solidFill>
              </a:rPr>
              <a:t>rating</a:t>
            </a:r>
            <a:r>
              <a:rPr lang="en-US" sz="3200" dirty="0">
                <a:solidFill>
                  <a:schemeClr val="bg1"/>
                </a:solidFill>
              </a:rPr>
              <a:t> INTEGER, </a:t>
            </a:r>
            <a:r>
              <a:rPr lang="en-US" sz="3200" dirty="0" smtClean="0">
                <a:solidFill>
                  <a:srgbClr val="FFFF00"/>
                </a:solidFill>
              </a:rPr>
              <a:t>count</a:t>
            </a:r>
            <a:r>
              <a:rPr lang="en-US" sz="3200" dirty="0" smtClean="0">
                <a:solidFill>
                  <a:schemeClr val="bg1"/>
                </a:solidFill>
              </a:rPr>
              <a:t> INTEGER</a:t>
            </a:r>
          </a:p>
          <a:p>
            <a:r>
              <a:rPr lang="en-US" sz="3200" dirty="0" smtClean="0">
                <a:solidFill>
                  <a:schemeClr val="bg1"/>
                </a:solidFill>
              </a:rPr>
              <a:t>)</a:t>
            </a:r>
            <a:endParaRPr lang="en-US" sz="3200" dirty="0">
              <a:solidFill>
                <a:schemeClr val="bg1"/>
              </a:solidFill>
            </a:endParaRPr>
          </a:p>
        </p:txBody>
      </p:sp>
      <p:sp>
        <p:nvSpPr>
          <p:cNvPr id="5" name="Rectangle 4"/>
          <p:cNvSpPr/>
          <p:nvPr/>
        </p:nvSpPr>
        <p:spPr>
          <a:xfrm>
            <a:off x="326114" y="1528994"/>
            <a:ext cx="14907846" cy="2554545"/>
          </a:xfrm>
          <a:prstGeom prst="rect">
            <a:avLst/>
          </a:prstGeom>
        </p:spPr>
        <p:txBody>
          <a:bodyPr wrap="square">
            <a:spAutoFit/>
          </a:bodyPr>
          <a:lstStyle/>
          <a:p>
            <a:r>
              <a:rPr lang="en-US" sz="3200" dirty="0">
                <a:solidFill>
                  <a:schemeClr val="bg1"/>
                </a:solidFill>
              </a:rPr>
              <a:t>CREATE TABLE </a:t>
            </a:r>
            <a:r>
              <a:rPr lang="en-US" sz="3200" dirty="0">
                <a:solidFill>
                  <a:schemeClr val="accent1"/>
                </a:solidFill>
              </a:rPr>
              <a:t>Album</a:t>
            </a:r>
            <a:r>
              <a:rPr lang="en-US" sz="3200" dirty="0">
                <a:solidFill>
                  <a:schemeClr val="bg1"/>
                </a:solidFill>
              </a:rPr>
              <a:t> (</a:t>
            </a:r>
          </a:p>
          <a:p>
            <a:r>
              <a:rPr lang="en-US" sz="3200" dirty="0">
                <a:solidFill>
                  <a:schemeClr val="bg1"/>
                </a:solidFill>
              </a:rPr>
              <a:t>	</a:t>
            </a:r>
            <a:r>
              <a:rPr lang="en-US" sz="3200" dirty="0">
                <a:solidFill>
                  <a:srgbClr val="FF6600"/>
                </a:solidFill>
              </a:rPr>
              <a:t>id</a:t>
            </a:r>
            <a:r>
              <a:rPr lang="en-US" sz="3200" dirty="0">
                <a:solidFill>
                  <a:schemeClr val="bg1"/>
                </a:solidFill>
              </a:rPr>
              <a:t>	INTEGER NOT NULL PRIMARY KEY AUTOINCREMENT UNIQUE</a:t>
            </a:r>
            <a:r>
              <a:rPr lang="en-US" sz="3200" dirty="0" smtClean="0">
                <a:solidFill>
                  <a:schemeClr val="bg1"/>
                </a:solidFill>
              </a:rPr>
              <a:t>,</a:t>
            </a:r>
          </a:p>
          <a:p>
            <a:r>
              <a:rPr lang="en-US" sz="3200" dirty="0">
                <a:solidFill>
                  <a:schemeClr val="bg1"/>
                </a:solidFill>
              </a:rPr>
              <a:t>	</a:t>
            </a:r>
            <a:r>
              <a:rPr lang="en-US" sz="3200" dirty="0" err="1" smtClean="0">
                <a:solidFill>
                  <a:srgbClr val="FF00FF"/>
                </a:solidFill>
              </a:rPr>
              <a:t>artist_id</a:t>
            </a:r>
            <a:r>
              <a:rPr lang="en-US" sz="3200" dirty="0" smtClean="0">
                <a:solidFill>
                  <a:schemeClr val="bg1"/>
                </a:solidFill>
              </a:rPr>
              <a:t>  INTEGER,</a:t>
            </a:r>
            <a:endParaRPr lang="en-US" sz="3200" dirty="0">
              <a:solidFill>
                <a:schemeClr val="bg1"/>
              </a:solidFill>
            </a:endParaRPr>
          </a:p>
          <a:p>
            <a:r>
              <a:rPr lang="en-US" sz="3200" dirty="0">
                <a:solidFill>
                  <a:schemeClr val="bg1"/>
                </a:solidFill>
              </a:rPr>
              <a:t>	</a:t>
            </a:r>
            <a:r>
              <a:rPr lang="en-US" sz="3200" dirty="0" smtClean="0">
                <a:solidFill>
                  <a:srgbClr val="00FF00"/>
                </a:solidFill>
              </a:rPr>
              <a:t>title</a:t>
            </a:r>
            <a:r>
              <a:rPr lang="en-US" sz="3200" dirty="0">
                <a:solidFill>
                  <a:schemeClr val="bg1"/>
                </a:solidFill>
              </a:rPr>
              <a:t>	TEXT</a:t>
            </a:r>
          </a:p>
          <a:p>
            <a:r>
              <a:rPr lang="en-US" sz="3200" dirty="0">
                <a:solidFill>
                  <a:schemeClr val="bg1"/>
                </a:solidFill>
              </a:rPr>
              <a:t>)</a:t>
            </a:r>
          </a:p>
        </p:txBody>
      </p:sp>
    </p:spTree>
    <p:extLst>
      <p:ext uri="{BB962C8B-B14F-4D97-AF65-F5344CB8AC3E}">
        <p14:creationId xmlns:p14="http://schemas.microsoft.com/office/powerpoint/2010/main" val="20287167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3" name="Picture 2" descr="Screen Shot 2015-08-10 at 11.28.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59" y="0"/>
            <a:ext cx="14533510" cy="91440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p:nvPr/>
        </p:nvSpPr>
        <p:spPr>
          <a:xfrm>
            <a:off x="3797300" y="7747000"/>
            <a:ext cx="9899162" cy="11430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smtClean="0">
                <a:solidFill>
                  <a:srgbClr val="FFFF00"/>
                </a:solidFill>
                <a:latin typeface="Cabin"/>
                <a:ea typeface="Cabin"/>
                <a:cs typeface="Cabin"/>
                <a:sym typeface="Cabin"/>
              </a:rPr>
              <a:t>insert into Artist </a:t>
            </a:r>
            <a:r>
              <a:rPr lang="en-US" sz="3600" b="0" i="0" u="none" strike="noStrike" cap="none" baseline="0" dirty="0">
                <a:solidFill>
                  <a:srgbClr val="FFFF00"/>
                </a:solidFill>
                <a:latin typeface="Cabin"/>
                <a:ea typeface="Cabin"/>
                <a:cs typeface="Cabin"/>
                <a:sym typeface="Cabin"/>
              </a:rPr>
              <a:t>(name) values ('Led </a:t>
            </a:r>
            <a:r>
              <a:rPr lang="en-US" sz="3600" b="0" i="0" u="none" strike="noStrike" cap="none" baseline="0" dirty="0" err="1">
                <a:solidFill>
                  <a:srgbClr val="FFFF00"/>
                </a:solidFill>
                <a:latin typeface="Cabin"/>
                <a:ea typeface="Cabin"/>
                <a:cs typeface="Cabin"/>
                <a:sym typeface="Cabin"/>
              </a:rPr>
              <a:t>Zepplin</a:t>
            </a:r>
            <a:r>
              <a:rPr lang="en-US" sz="3600" b="0" i="0" u="none" strike="noStrike" cap="none" baseline="0" dirty="0">
                <a:solidFill>
                  <a:srgbClr val="FFFF00"/>
                </a:solidFill>
                <a:latin typeface="Cabin"/>
                <a:ea typeface="Cabin"/>
                <a:cs typeface="Cabin"/>
                <a:sym typeface="Cabin"/>
              </a:rPr>
              <a:t>')</a:t>
            </a:r>
          </a:p>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insert into Artist (name) values ('AC/DC')</a:t>
            </a:r>
          </a:p>
        </p:txBody>
      </p:sp>
      <p:pic>
        <p:nvPicPr>
          <p:cNvPr id="2" name="Picture 1" descr="Screen Shot 2015-08-10 at 11.22.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
            <a:ext cx="11957538" cy="7399031"/>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Shape 679"/>
          <p:cNvSpPr txBox="1"/>
          <p:nvPr/>
        </p:nvSpPr>
        <p:spPr>
          <a:xfrm>
            <a:off x="3797300" y="7747000"/>
            <a:ext cx="9899162" cy="11430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smtClean="0">
                <a:solidFill>
                  <a:srgbClr val="FFFF00"/>
                </a:solidFill>
                <a:latin typeface="Cabin"/>
                <a:ea typeface="Cabin"/>
                <a:cs typeface="Cabin"/>
                <a:sym typeface="Cabin"/>
              </a:rPr>
              <a:t>insert into Artist </a:t>
            </a:r>
            <a:r>
              <a:rPr lang="en-US" sz="3600" b="0" i="0" u="none" strike="noStrike" cap="none" baseline="0" dirty="0">
                <a:solidFill>
                  <a:srgbClr val="FFFF00"/>
                </a:solidFill>
                <a:latin typeface="Cabin"/>
                <a:ea typeface="Cabin"/>
                <a:cs typeface="Cabin"/>
                <a:sym typeface="Cabin"/>
              </a:rPr>
              <a:t>(name) values ('Led </a:t>
            </a:r>
            <a:r>
              <a:rPr lang="en-US" sz="3600" b="0" i="0" u="none" strike="noStrike" cap="none" baseline="0" dirty="0" err="1">
                <a:solidFill>
                  <a:srgbClr val="FFFF00"/>
                </a:solidFill>
                <a:latin typeface="Cabin"/>
                <a:ea typeface="Cabin"/>
                <a:cs typeface="Cabin"/>
                <a:sym typeface="Cabin"/>
              </a:rPr>
              <a:t>Zepplin</a:t>
            </a:r>
            <a:r>
              <a:rPr lang="en-US" sz="3600" b="0" i="0" u="none" strike="noStrike" cap="none" baseline="0" dirty="0">
                <a:solidFill>
                  <a:srgbClr val="FFFF00"/>
                </a:solidFill>
                <a:latin typeface="Cabin"/>
                <a:ea typeface="Cabin"/>
                <a:cs typeface="Cabin"/>
                <a:sym typeface="Cabin"/>
              </a:rPr>
              <a:t>')</a:t>
            </a:r>
          </a:p>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insert into Artist (name) values ('AC/DC')</a:t>
            </a:r>
          </a:p>
        </p:txBody>
      </p:sp>
      <p:pic>
        <p:nvPicPr>
          <p:cNvPr id="2" name="Picture 1" descr="Screen Shot 2015-08-10 at 11.22.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
            <a:ext cx="11957538" cy="7399031"/>
          </a:xfrm>
          <a:prstGeom prst="rect">
            <a:avLst/>
          </a:prstGeom>
        </p:spPr>
      </p:pic>
      <p:pic>
        <p:nvPicPr>
          <p:cNvPr id="4" name="Picture 3" descr="Screen Shot 2015-08-10 at 11.22.1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145" y="1055079"/>
            <a:ext cx="11714701" cy="7248770"/>
          </a:xfrm>
          <a:prstGeom prst="rect">
            <a:avLst/>
          </a:prstGeom>
        </p:spPr>
      </p:pic>
      <p:sp>
        <p:nvSpPr>
          <p:cNvPr id="5" name="Shape 381"/>
          <p:cNvSpPr/>
          <p:nvPr/>
        </p:nvSpPr>
        <p:spPr>
          <a:xfrm flipH="1">
            <a:off x="7974773" y="3144716"/>
            <a:ext cx="1269899" cy="1269899"/>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None/>
            </a:pPr>
            <a:endParaRPr/>
          </a:p>
        </p:txBody>
      </p:sp>
    </p:spTree>
    <p:extLst>
      <p:ext uri="{BB962C8B-B14F-4D97-AF65-F5344CB8AC3E}">
        <p14:creationId xmlns:p14="http://schemas.microsoft.com/office/powerpoint/2010/main" val="40635150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txBox="1"/>
          <p:nvPr/>
        </p:nvSpPr>
        <p:spPr>
          <a:xfrm>
            <a:off x="4027487" y="7581900"/>
            <a:ext cx="9307512" cy="11430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insert into Genre (name) values ('Metal')</a:t>
            </a:r>
          </a:p>
        </p:txBody>
      </p:sp>
      <p:pic>
        <p:nvPicPr>
          <p:cNvPr id="2" name="Picture 1" descr="Screen Shot 2015-08-10 at 11.24.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754" y="0"/>
            <a:ext cx="13356652" cy="8264769"/>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Shape 692"/>
          <p:cNvSpPr txBox="1"/>
          <p:nvPr/>
        </p:nvSpPr>
        <p:spPr>
          <a:xfrm>
            <a:off x="1890525" y="7442200"/>
            <a:ext cx="12817199" cy="11430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insert into Album (title, </a:t>
            </a:r>
            <a:r>
              <a:rPr lang="en-US" sz="3600" b="0" i="0" u="none" strike="noStrike" cap="none" baseline="0" dirty="0" err="1">
                <a:solidFill>
                  <a:srgbClr val="FFFF00"/>
                </a:solidFill>
                <a:latin typeface="Cabin"/>
                <a:ea typeface="Cabin"/>
                <a:cs typeface="Cabin"/>
                <a:sym typeface="Cabin"/>
              </a:rPr>
              <a:t>artist_id</a:t>
            </a:r>
            <a:r>
              <a:rPr lang="en-US" sz="3600" b="0" i="0" u="none" strike="noStrike" cap="none" baseline="0" dirty="0">
                <a:solidFill>
                  <a:srgbClr val="FFFF00"/>
                </a:solidFill>
                <a:latin typeface="Cabin"/>
                <a:ea typeface="Cabin"/>
                <a:cs typeface="Cabin"/>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insert into Album (title, </a:t>
            </a:r>
            <a:r>
              <a:rPr lang="en-US" sz="3600" b="0" i="0" u="none" strike="noStrike" cap="none" baseline="0" dirty="0" err="1">
                <a:solidFill>
                  <a:srgbClr val="FFFF00"/>
                </a:solidFill>
                <a:latin typeface="Cabin"/>
                <a:ea typeface="Cabin"/>
                <a:cs typeface="Cabin"/>
                <a:sym typeface="Cabin"/>
              </a:rPr>
              <a:t>artist_id</a:t>
            </a:r>
            <a:r>
              <a:rPr lang="en-US" sz="3600" b="0" i="0" u="none" strike="noStrike" cap="none" baseline="0" dirty="0">
                <a:solidFill>
                  <a:srgbClr val="FFFF00"/>
                </a:solidFill>
                <a:latin typeface="Cabin"/>
                <a:ea typeface="Cabin"/>
                <a:cs typeface="Cabin"/>
                <a:sym typeface="Cabin"/>
              </a:rPr>
              <a:t>) values ('IV', 1)</a:t>
            </a:r>
          </a:p>
        </p:txBody>
      </p:sp>
      <p:pic>
        <p:nvPicPr>
          <p:cNvPr id="3" name="Picture 2" descr="Screen Shot 2015-08-10 at 11.30.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770" y="-141654"/>
            <a:ext cx="10960100" cy="82550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p:nvPr/>
        </p:nvSpPr>
        <p:spPr>
          <a:xfrm>
            <a:off x="2120900" y="736600"/>
            <a:ext cx="12830999" cy="42671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insert into Track (title, rating, </a:t>
            </a:r>
            <a:r>
              <a:rPr lang="en-US" sz="3600" b="0" i="0" u="none" strike="noStrike" cap="none" baseline="0" dirty="0" err="1">
                <a:solidFill>
                  <a:srgbClr val="FFFF00"/>
                </a:solidFill>
                <a:latin typeface="Cabin"/>
                <a:ea typeface="Cabin"/>
                <a:cs typeface="Cabin"/>
                <a:sym typeface="Cabin"/>
              </a:rPr>
              <a:t>len</a:t>
            </a:r>
            <a:r>
              <a:rPr lang="en-US" sz="3600" b="0" i="0" u="none" strike="noStrike" cap="none" baseline="0" dirty="0">
                <a:solidFill>
                  <a:srgbClr val="FFFF00"/>
                </a:solidFill>
                <a:latin typeface="Cabin"/>
                <a:ea typeface="Cabin"/>
                <a:cs typeface="Cabin"/>
                <a:sym typeface="Cabin"/>
              </a:rPr>
              <a:t>, count, </a:t>
            </a:r>
            <a:r>
              <a:rPr lang="en-US" sz="3600" b="0" i="0" u="none" strike="noStrike" cap="none" baseline="0" dirty="0" err="1">
                <a:solidFill>
                  <a:srgbClr val="FFFF00"/>
                </a:solidFill>
                <a:latin typeface="Cabin"/>
                <a:ea typeface="Cabin"/>
                <a:cs typeface="Cabin"/>
                <a:sym typeface="Cabin"/>
              </a:rPr>
              <a:t>album_id</a:t>
            </a:r>
            <a:r>
              <a:rPr lang="en-US" sz="3600" b="0" i="0" u="none" strike="noStrike" cap="none" baseline="0" dirty="0">
                <a:solidFill>
                  <a:srgbClr val="FFFF00"/>
                </a:solidFill>
                <a:latin typeface="Cabin"/>
                <a:ea typeface="Cabin"/>
                <a:cs typeface="Cabin"/>
                <a:sym typeface="Cabin"/>
              </a:rPr>
              <a:t>, </a:t>
            </a:r>
            <a:r>
              <a:rPr lang="en-US" sz="3600" b="0" i="0" u="none" strike="noStrike" cap="none" baseline="0" dirty="0" err="1">
                <a:solidFill>
                  <a:srgbClr val="FFFF00"/>
                </a:solidFill>
                <a:latin typeface="Cabin"/>
                <a:ea typeface="Cabin"/>
                <a:cs typeface="Cabin"/>
                <a:sym typeface="Cabin"/>
              </a:rPr>
              <a:t>genre_id</a:t>
            </a:r>
            <a:r>
              <a:rPr lang="en-US" sz="3600" b="0" i="0" u="none" strike="noStrike" cap="none" baseline="0" dirty="0">
                <a:solidFill>
                  <a:srgbClr val="FFFF00"/>
                </a:solidFill>
                <a:latin typeface="Cabin"/>
                <a:ea typeface="Cabin"/>
                <a:cs typeface="Cabin"/>
                <a:sym typeface="Cabin"/>
              </a:rPr>
              <a:t>) </a:t>
            </a:r>
          </a:p>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insert into Track (title, rating, </a:t>
            </a:r>
            <a:r>
              <a:rPr lang="en-US" sz="3600" b="0" i="0" u="none" strike="noStrike" cap="none" baseline="0" dirty="0" err="1">
                <a:solidFill>
                  <a:srgbClr val="FFFF00"/>
                </a:solidFill>
                <a:latin typeface="Cabin"/>
                <a:ea typeface="Cabin"/>
                <a:cs typeface="Cabin"/>
                <a:sym typeface="Cabin"/>
              </a:rPr>
              <a:t>len</a:t>
            </a:r>
            <a:r>
              <a:rPr lang="en-US" sz="3600" b="0" i="0" u="none" strike="noStrike" cap="none" baseline="0" dirty="0">
                <a:solidFill>
                  <a:srgbClr val="FFFF00"/>
                </a:solidFill>
                <a:latin typeface="Cabin"/>
                <a:ea typeface="Cabin"/>
                <a:cs typeface="Cabin"/>
                <a:sym typeface="Cabin"/>
              </a:rPr>
              <a:t>, count, </a:t>
            </a:r>
            <a:r>
              <a:rPr lang="en-US" sz="3600" b="0" i="0" u="none" strike="noStrike" cap="none" baseline="0" dirty="0" err="1">
                <a:solidFill>
                  <a:srgbClr val="FFFF00"/>
                </a:solidFill>
                <a:latin typeface="Cabin"/>
                <a:ea typeface="Cabin"/>
                <a:cs typeface="Cabin"/>
                <a:sym typeface="Cabin"/>
              </a:rPr>
              <a:t>album_id</a:t>
            </a:r>
            <a:r>
              <a:rPr lang="en-US" sz="3600" b="0" i="0" u="none" strike="noStrike" cap="none" baseline="0" dirty="0">
                <a:solidFill>
                  <a:srgbClr val="FFFF00"/>
                </a:solidFill>
                <a:latin typeface="Cabin"/>
                <a:ea typeface="Cabin"/>
                <a:cs typeface="Cabin"/>
                <a:sym typeface="Cabin"/>
              </a:rPr>
              <a:t>, </a:t>
            </a:r>
            <a:r>
              <a:rPr lang="en-US" sz="3600" b="0" i="0" u="none" strike="noStrike" cap="none" baseline="0" dirty="0" err="1">
                <a:solidFill>
                  <a:srgbClr val="FFFF00"/>
                </a:solidFill>
                <a:latin typeface="Cabin"/>
                <a:ea typeface="Cabin"/>
                <a:cs typeface="Cabin"/>
                <a:sym typeface="Cabin"/>
              </a:rPr>
              <a:t>genre_id</a:t>
            </a:r>
            <a:r>
              <a:rPr lang="en-US" sz="3600" b="0" i="0" u="none" strike="noStrike" cap="none" baseline="0" dirty="0">
                <a:solidFill>
                  <a:srgbClr val="FFFF00"/>
                </a:solidFill>
                <a:latin typeface="Cabin"/>
                <a:ea typeface="Cabin"/>
                <a:cs typeface="Cabin"/>
                <a:sym typeface="Cabin"/>
              </a:rPr>
              <a:t>)                    </a:t>
            </a:r>
          </a:p>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     values ('Stairway', 5, 482, 0, 2, 1)</a:t>
            </a:r>
          </a:p>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insert into Track (title, rating, </a:t>
            </a:r>
            <a:r>
              <a:rPr lang="en-US" sz="3600" b="0" i="0" u="none" strike="noStrike" cap="none" baseline="0" dirty="0" err="1">
                <a:solidFill>
                  <a:srgbClr val="FFFF00"/>
                </a:solidFill>
                <a:latin typeface="Cabin"/>
                <a:ea typeface="Cabin"/>
                <a:cs typeface="Cabin"/>
                <a:sym typeface="Cabin"/>
              </a:rPr>
              <a:t>len</a:t>
            </a:r>
            <a:r>
              <a:rPr lang="en-US" sz="3600" b="0" i="0" u="none" strike="noStrike" cap="none" baseline="0" dirty="0">
                <a:solidFill>
                  <a:srgbClr val="FFFF00"/>
                </a:solidFill>
                <a:latin typeface="Cabin"/>
                <a:ea typeface="Cabin"/>
                <a:cs typeface="Cabin"/>
                <a:sym typeface="Cabin"/>
              </a:rPr>
              <a:t>, count, </a:t>
            </a:r>
            <a:r>
              <a:rPr lang="en-US" sz="3600" b="0" i="0" u="none" strike="noStrike" cap="none" baseline="0" dirty="0" err="1">
                <a:solidFill>
                  <a:srgbClr val="FFFF00"/>
                </a:solidFill>
                <a:latin typeface="Cabin"/>
                <a:ea typeface="Cabin"/>
                <a:cs typeface="Cabin"/>
                <a:sym typeface="Cabin"/>
              </a:rPr>
              <a:t>album_id</a:t>
            </a:r>
            <a:r>
              <a:rPr lang="en-US" sz="3600" b="0" i="0" u="none" strike="noStrike" cap="none" baseline="0" dirty="0">
                <a:solidFill>
                  <a:srgbClr val="FFFF00"/>
                </a:solidFill>
                <a:latin typeface="Cabin"/>
                <a:ea typeface="Cabin"/>
                <a:cs typeface="Cabin"/>
                <a:sym typeface="Cabin"/>
              </a:rPr>
              <a:t>, </a:t>
            </a:r>
            <a:r>
              <a:rPr lang="en-US" sz="3600" b="0" i="0" u="none" strike="noStrike" cap="none" baseline="0" dirty="0" err="1">
                <a:solidFill>
                  <a:srgbClr val="FFFF00"/>
                </a:solidFill>
                <a:latin typeface="Cabin"/>
                <a:ea typeface="Cabin"/>
                <a:cs typeface="Cabin"/>
                <a:sym typeface="Cabin"/>
              </a:rPr>
              <a:t>genre_id</a:t>
            </a:r>
            <a:r>
              <a:rPr lang="en-US" sz="3600" b="0" i="0" u="none" strike="noStrike" cap="none" baseline="0" dirty="0">
                <a:solidFill>
                  <a:srgbClr val="FFFF00"/>
                </a:solidFill>
                <a:latin typeface="Cabin"/>
                <a:ea typeface="Cabin"/>
                <a:cs typeface="Cabin"/>
                <a:sym typeface="Cabin"/>
              </a:rPr>
              <a:t>) </a:t>
            </a:r>
          </a:p>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insert into Track (title, rating, </a:t>
            </a:r>
            <a:r>
              <a:rPr lang="en-US" sz="3600" b="0" i="0" u="none" strike="noStrike" cap="none" baseline="0" dirty="0" err="1">
                <a:solidFill>
                  <a:srgbClr val="FFFF00"/>
                </a:solidFill>
                <a:latin typeface="Cabin"/>
                <a:ea typeface="Cabin"/>
                <a:cs typeface="Cabin"/>
                <a:sym typeface="Cabin"/>
              </a:rPr>
              <a:t>len</a:t>
            </a:r>
            <a:r>
              <a:rPr lang="en-US" sz="3600" b="0" i="0" u="none" strike="noStrike" cap="none" baseline="0" dirty="0">
                <a:solidFill>
                  <a:srgbClr val="FFFF00"/>
                </a:solidFill>
                <a:latin typeface="Cabin"/>
                <a:ea typeface="Cabin"/>
                <a:cs typeface="Cabin"/>
                <a:sym typeface="Cabin"/>
              </a:rPr>
              <a:t>, count, </a:t>
            </a:r>
            <a:r>
              <a:rPr lang="en-US" sz="3600" b="0" i="0" u="none" strike="noStrike" cap="none" baseline="0" dirty="0" err="1">
                <a:solidFill>
                  <a:srgbClr val="FFFF00"/>
                </a:solidFill>
                <a:latin typeface="Cabin"/>
                <a:ea typeface="Cabin"/>
                <a:cs typeface="Cabin"/>
                <a:sym typeface="Cabin"/>
              </a:rPr>
              <a:t>album_id</a:t>
            </a:r>
            <a:r>
              <a:rPr lang="en-US" sz="3600" b="0" i="0" u="none" strike="noStrike" cap="none" baseline="0" dirty="0">
                <a:solidFill>
                  <a:srgbClr val="FFFF00"/>
                </a:solidFill>
                <a:latin typeface="Cabin"/>
                <a:ea typeface="Cabin"/>
                <a:cs typeface="Cabin"/>
                <a:sym typeface="Cabin"/>
              </a:rPr>
              <a:t>, </a:t>
            </a:r>
            <a:r>
              <a:rPr lang="en-US" sz="3600" b="0" i="0" u="none" strike="noStrike" cap="none" baseline="0" dirty="0" err="1">
                <a:solidFill>
                  <a:srgbClr val="FFFF00"/>
                </a:solidFill>
                <a:latin typeface="Cabin"/>
                <a:ea typeface="Cabin"/>
                <a:cs typeface="Cabin"/>
                <a:sym typeface="Cabin"/>
              </a:rPr>
              <a:t>genre_id</a:t>
            </a:r>
            <a:r>
              <a:rPr lang="en-US" sz="3600" b="0" i="0" u="none" strike="noStrike" cap="none" baseline="0" dirty="0">
                <a:solidFill>
                  <a:srgbClr val="FFFF00"/>
                </a:solidFill>
                <a:latin typeface="Cabin"/>
                <a:ea typeface="Cabin"/>
                <a:cs typeface="Cabin"/>
                <a:sym typeface="Cabin"/>
              </a:rPr>
              <a:t>) </a:t>
            </a:r>
          </a:p>
          <a:p>
            <a:pPr marL="0" marR="0" lvl="0" indent="0" algn="l"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     values ('Who Made Who', 5, 207, 0, 1, 2)</a:t>
            </a:r>
          </a:p>
        </p:txBody>
      </p:sp>
      <p:pic>
        <p:nvPicPr>
          <p:cNvPr id="2" name="Picture 1" descr="Screen Shot 2015-08-10 at 11.31.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461" y="5475654"/>
            <a:ext cx="12766508" cy="32385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10" name="Picture 9" descr="Screen Shot 2015-08-10 at 11.3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654" y="5079999"/>
            <a:ext cx="4191000" cy="1524000"/>
          </a:xfrm>
          <a:prstGeom prst="rect">
            <a:avLst/>
          </a:prstGeom>
        </p:spPr>
      </p:pic>
      <p:pic>
        <p:nvPicPr>
          <p:cNvPr id="11" name="Picture 10" descr="Screen Shot 2015-08-10 at 11.36.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0114" y="7188688"/>
            <a:ext cx="2667000" cy="1460500"/>
          </a:xfrm>
          <a:prstGeom prst="rect">
            <a:avLst/>
          </a:prstGeom>
        </p:spPr>
      </p:pic>
      <p:pic>
        <p:nvPicPr>
          <p:cNvPr id="12" name="Picture 11" descr="Screen Shot 2015-08-10 at 11.3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1076" y="5841999"/>
            <a:ext cx="2692400" cy="1511300"/>
          </a:xfrm>
          <a:prstGeom prst="rect">
            <a:avLst/>
          </a:prstGeom>
        </p:spPr>
      </p:pic>
      <p:pic>
        <p:nvPicPr>
          <p:cNvPr id="2" name="Picture 1" descr="Screen Shot 2015-08-10 at 11.31.34 AM.png"/>
          <p:cNvPicPr>
            <a:picLocks noChangeAspect="1"/>
          </p:cNvPicPr>
          <p:nvPr/>
        </p:nvPicPr>
        <p:blipFill rotWithShape="1">
          <a:blip r:embed="rId6">
            <a:extLst>
              <a:ext uri="{28A0092B-C50C-407E-A947-70E740481C1C}">
                <a14:useLocalDpi xmlns:a14="http://schemas.microsoft.com/office/drawing/2010/main" val="0"/>
              </a:ext>
            </a:extLst>
          </a:blip>
          <a:srcRect l="3907"/>
          <a:stretch/>
        </p:blipFill>
        <p:spPr>
          <a:xfrm>
            <a:off x="4044462" y="1959703"/>
            <a:ext cx="9140716" cy="2413000"/>
          </a:xfrm>
          <a:prstGeom prst="rect">
            <a:avLst/>
          </a:prstGeom>
        </p:spPr>
      </p:pic>
      <p:sp>
        <p:nvSpPr>
          <p:cNvPr id="708" name="Shape 708"/>
          <p:cNvSpPr txBox="1">
            <a:spLocks noGrp="1"/>
          </p:cNvSpPr>
          <p:nvPr>
            <p:ph type="title"/>
          </p:nvPr>
        </p:nvSpPr>
        <p:spPr>
          <a:xfrm>
            <a:off x="1155700" y="241300"/>
            <a:ext cx="13931900" cy="1790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We have relationships!</a:t>
            </a:r>
          </a:p>
        </p:txBody>
      </p:sp>
      <p:cxnSp>
        <p:nvCxnSpPr>
          <p:cNvPr id="709" name="Shape 709"/>
          <p:cNvCxnSpPr/>
          <p:nvPr/>
        </p:nvCxnSpPr>
        <p:spPr>
          <a:xfrm flipV="1">
            <a:off x="5431692" y="4198937"/>
            <a:ext cx="1250462" cy="1643062"/>
          </a:xfrm>
          <a:prstGeom prst="straightConnector1">
            <a:avLst/>
          </a:prstGeom>
          <a:noFill/>
          <a:ln w="101600" cap="rnd" cmpd="sng">
            <a:solidFill>
              <a:srgbClr val="FF00FF"/>
            </a:solidFill>
            <a:prstDash val="solid"/>
            <a:miter/>
            <a:headEnd type="stealth" w="med" len="med"/>
            <a:tailEnd type="none" w="med" len="med"/>
          </a:ln>
        </p:spPr>
      </p:cxnSp>
      <p:cxnSp>
        <p:nvCxnSpPr>
          <p:cNvPr id="710" name="Shape 710"/>
          <p:cNvCxnSpPr/>
          <p:nvPr/>
        </p:nvCxnSpPr>
        <p:spPr>
          <a:xfrm flipV="1">
            <a:off x="5920154" y="6345480"/>
            <a:ext cx="214923" cy="1573458"/>
          </a:xfrm>
          <a:prstGeom prst="straightConnector1">
            <a:avLst/>
          </a:prstGeom>
          <a:noFill/>
          <a:ln w="101600" cap="rnd" cmpd="sng">
            <a:solidFill>
              <a:srgbClr val="FF00FF"/>
            </a:solidFill>
            <a:prstDash val="solid"/>
            <a:miter/>
            <a:headEnd type="stealth" w="med" len="med"/>
            <a:tailEnd type="none" w="med" len="med"/>
          </a:ln>
        </p:spPr>
      </p:cxnSp>
      <p:cxnSp>
        <p:nvCxnSpPr>
          <p:cNvPr id="711" name="Shape 711"/>
          <p:cNvCxnSpPr/>
          <p:nvPr/>
        </p:nvCxnSpPr>
        <p:spPr>
          <a:xfrm flipH="1" flipV="1">
            <a:off x="8429028" y="4198937"/>
            <a:ext cx="2532048" cy="2989751"/>
          </a:xfrm>
          <a:prstGeom prst="straightConnector1">
            <a:avLst/>
          </a:prstGeom>
          <a:noFill/>
          <a:ln w="101600" cap="rnd" cmpd="sng">
            <a:solidFill>
              <a:srgbClr val="FF00FF"/>
            </a:solidFill>
            <a:prstDash val="solid"/>
            <a:miter/>
            <a:headEnd type="stealth" w="med" len="med"/>
            <a:tailEnd type="none" w="med" len="med"/>
          </a:ln>
        </p:spPr>
      </p:cxnSp>
      <p:sp>
        <p:nvSpPr>
          <p:cNvPr id="712" name="Shape 712"/>
          <p:cNvSpPr txBox="1"/>
          <p:nvPr/>
        </p:nvSpPr>
        <p:spPr>
          <a:xfrm flipH="1">
            <a:off x="4044462" y="7607788"/>
            <a:ext cx="1140924"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dirty="0">
                <a:solidFill>
                  <a:srgbClr val="FF00FF"/>
                </a:solidFill>
                <a:latin typeface="Cabin"/>
                <a:ea typeface="Cabin"/>
                <a:cs typeface="Cabin"/>
                <a:sym typeface="Cabin"/>
              </a:rPr>
              <a:t>Artist</a:t>
            </a:r>
          </a:p>
        </p:txBody>
      </p:sp>
      <p:sp>
        <p:nvSpPr>
          <p:cNvPr id="713" name="Shape 713"/>
          <p:cNvSpPr txBox="1"/>
          <p:nvPr/>
        </p:nvSpPr>
        <p:spPr>
          <a:xfrm>
            <a:off x="13796964" y="6731000"/>
            <a:ext cx="1290636"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dirty="0">
                <a:solidFill>
                  <a:srgbClr val="FF00FF"/>
                </a:solidFill>
                <a:latin typeface="Cabin"/>
                <a:ea typeface="Cabin"/>
                <a:cs typeface="Cabin"/>
                <a:sym typeface="Cabin"/>
              </a:rPr>
              <a:t>Genre</a:t>
            </a:r>
          </a:p>
        </p:txBody>
      </p:sp>
      <p:sp>
        <p:nvSpPr>
          <p:cNvPr id="714" name="Shape 714"/>
          <p:cNvSpPr txBox="1"/>
          <p:nvPr/>
        </p:nvSpPr>
        <p:spPr>
          <a:xfrm>
            <a:off x="2715725" y="5079999"/>
            <a:ext cx="1328737"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dirty="0">
                <a:solidFill>
                  <a:srgbClr val="FF00FF"/>
                </a:solidFill>
                <a:latin typeface="Cabin"/>
                <a:ea typeface="Cabin"/>
                <a:cs typeface="Cabin"/>
                <a:sym typeface="Cabin"/>
              </a:rPr>
              <a:t>Album</a:t>
            </a:r>
          </a:p>
        </p:txBody>
      </p:sp>
      <p:sp>
        <p:nvSpPr>
          <p:cNvPr id="715" name="Shape 715"/>
          <p:cNvSpPr txBox="1"/>
          <p:nvPr/>
        </p:nvSpPr>
        <p:spPr>
          <a:xfrm>
            <a:off x="13269566" y="2031999"/>
            <a:ext cx="1736597"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dirty="0">
                <a:solidFill>
                  <a:srgbClr val="FF00FF"/>
                </a:solidFill>
                <a:latin typeface="Cabin"/>
                <a:ea typeface="Cabin"/>
                <a:cs typeface="Cabin"/>
                <a:sym typeface="Cabin"/>
              </a:rPr>
              <a:t>Track</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1155700" y="1536700"/>
            <a:ext cx="13931900" cy="3086099"/>
          </a:xfrm>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7600" b="0" i="0" u="none" strike="noStrike" cap="none" baseline="0">
                <a:solidFill>
                  <a:srgbClr val="FF00FF"/>
                </a:solidFill>
                <a:latin typeface="Cabin"/>
                <a:ea typeface="Cabin"/>
                <a:cs typeface="Cabin"/>
                <a:sym typeface="Cabin"/>
              </a:rPr>
              <a:t>Using Join Across Tables</a:t>
            </a:r>
          </a:p>
        </p:txBody>
      </p:sp>
      <p:sp>
        <p:nvSpPr>
          <p:cNvPr id="721" name="Shape 721"/>
          <p:cNvSpPr txBox="1">
            <a:spLocks noGrp="1"/>
          </p:cNvSpPr>
          <p:nvPr>
            <p:ph type="body" idx="1"/>
          </p:nvPr>
        </p:nvSpPr>
        <p:spPr>
          <a:xfrm>
            <a:off x="1155700" y="4711700"/>
            <a:ext cx="13931900" cy="1054100"/>
          </a:xfrm>
          <a:prstGeom prst="rect">
            <a:avLst/>
          </a:prstGeom>
          <a:noFill/>
          <a:ln>
            <a:noFill/>
          </a:ln>
        </p:spPr>
        <p:txBody>
          <a:bodyPr lIns="38100" tIns="38100" rIns="38100" bIns="38100" anchor="t" anchorCtr="0">
            <a:noAutofit/>
          </a:bodyPr>
          <a:lstStyle/>
          <a:p>
            <a:pPr marL="342900" marR="0" lvl="0" indent="-342900" algn="ctr" rtl="0">
              <a:spcBef>
                <a:spcPts val="0"/>
              </a:spcBef>
              <a:spcAft>
                <a:spcPts val="0"/>
              </a:spcAft>
              <a:buNone/>
            </a:pPr>
            <a:endParaRPr/>
          </a:p>
        </p:txBody>
      </p:sp>
      <p:sp>
        <p:nvSpPr>
          <p:cNvPr id="722" name="Shape 722"/>
          <p:cNvSpPr txBox="1"/>
          <p:nvPr/>
        </p:nvSpPr>
        <p:spPr>
          <a:xfrm>
            <a:off x="4243100" y="8039100"/>
            <a:ext cx="82604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sng" strike="noStrike" cap="none" baseline="0">
                <a:solidFill>
                  <a:srgbClr val="FFFF00"/>
                </a:solidFill>
                <a:latin typeface="Cabin"/>
                <a:ea typeface="Cabin"/>
                <a:cs typeface="Cabin"/>
                <a:sym typeface="Cabin"/>
                <a:hlinkClick r:id="rId3"/>
              </a:rPr>
              <a:t>http://en.wikipedia.org/wiki/Join_(SQL)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Shape 727"/>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7600" b="0" i="0" u="none" strike="noStrike" cap="none" baseline="0">
                <a:solidFill>
                  <a:srgbClr val="FF00FF"/>
                </a:solidFill>
                <a:latin typeface="Cabin"/>
                <a:ea typeface="Cabin"/>
                <a:cs typeface="Cabin"/>
                <a:sym typeface="Cabin"/>
              </a:rPr>
              <a:t>Relational Power</a:t>
            </a:r>
          </a:p>
        </p:txBody>
      </p:sp>
      <p:sp>
        <p:nvSpPr>
          <p:cNvPr id="728" name="Shape 728"/>
          <p:cNvSpPr txBox="1">
            <a:spLocks noGrp="1"/>
          </p:cNvSpPr>
          <p:nvPr>
            <p:ph type="body" idx="1"/>
          </p:nvPr>
        </p:nvSpPr>
        <p:spPr>
          <a:xfrm>
            <a:off x="1155700" y="2603500"/>
            <a:ext cx="13931900"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By removing the replicated data and replacing it with references to a single copy of each bit of data we build a </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rgbClr val="FF00FF"/>
                </a:solidFill>
                <a:latin typeface="Cabin"/>
                <a:ea typeface="Cabin"/>
                <a:cs typeface="Cabin"/>
                <a:sym typeface="Cabin"/>
              </a:rPr>
              <a:t>web</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chemeClr val="lt1"/>
                </a:solidFill>
                <a:latin typeface="Cabin"/>
                <a:ea typeface="Cabin"/>
                <a:cs typeface="Cabin"/>
                <a:sym typeface="Cabin"/>
              </a:rPr>
              <a:t> of information that the relational database can read through very quickly - even for very large amounts of data</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Often when you want some data it comes from a number of tables linked by these </a:t>
            </a:r>
            <a:r>
              <a:rPr lang="en-US" sz="3600" b="0" i="0" u="none" strike="noStrike" cap="none" baseline="0">
                <a:solidFill>
                  <a:srgbClr val="FF00FF"/>
                </a:solidFill>
                <a:latin typeface="Cabin"/>
                <a:ea typeface="Cabin"/>
                <a:cs typeface="Cabin"/>
                <a:sym typeface="Cabin"/>
              </a:rPr>
              <a:t>foreign keys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7600" b="0" i="0" u="none" strike="noStrike" cap="none" baseline="0">
                <a:solidFill>
                  <a:srgbClr val="FFFF00"/>
                </a:solidFill>
                <a:latin typeface="Cabin"/>
                <a:ea typeface="Cabin"/>
                <a:cs typeface="Cabin"/>
                <a:sym typeface="Cabin"/>
              </a:rPr>
              <a:t>SQL</a:t>
            </a:r>
          </a:p>
        </p:txBody>
      </p:sp>
      <p:sp>
        <p:nvSpPr>
          <p:cNvPr id="241" name="Shape 241"/>
          <p:cNvSpPr txBox="1">
            <a:spLocks noGrp="1"/>
          </p:cNvSpPr>
          <p:nvPr>
            <p:ph type="body" idx="1"/>
          </p:nvPr>
        </p:nvSpPr>
        <p:spPr>
          <a:xfrm>
            <a:off x="1155700" y="2603500"/>
            <a:ext cx="13931900"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rgbClr val="FFFF00"/>
                </a:solidFill>
                <a:latin typeface="Cabin"/>
                <a:ea typeface="Cabin"/>
                <a:cs typeface="Cabin"/>
                <a:sym typeface="Cabin"/>
              </a:rPr>
              <a:t>Structured Query Language</a:t>
            </a:r>
            <a:r>
              <a:rPr lang="en-US" sz="3600" b="0" i="0" u="none" strike="noStrike" cap="none" baseline="0">
                <a:solidFill>
                  <a:schemeClr val="lt1"/>
                </a:solidFill>
                <a:latin typeface="Cabin"/>
                <a:ea typeface="Cabin"/>
                <a:cs typeface="Cabin"/>
                <a:sym typeface="Cabin"/>
              </a:rPr>
              <a:t> is the language we use to issue commands to the database</a:t>
            </a:r>
          </a:p>
          <a:p>
            <a:pPr marL="914400" marR="0" lvl="1"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Create a table</a:t>
            </a:r>
          </a:p>
          <a:p>
            <a:pPr marL="914400" marR="0" lvl="1"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Retrieve some data</a:t>
            </a:r>
          </a:p>
          <a:p>
            <a:pPr marL="914400" marR="0" lvl="1"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Insert data</a:t>
            </a:r>
          </a:p>
          <a:p>
            <a:pPr marL="914400" marR="0" lvl="1"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Delete data </a:t>
            </a:r>
          </a:p>
        </p:txBody>
      </p:sp>
      <p:sp>
        <p:nvSpPr>
          <p:cNvPr id="242" name="Shape 242"/>
          <p:cNvSpPr txBox="1"/>
          <p:nvPr/>
        </p:nvSpPr>
        <p:spPr>
          <a:xfrm>
            <a:off x="4988525" y="8255000"/>
            <a:ext cx="74786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sng" strike="noStrike" cap="none" baseline="0">
                <a:solidFill>
                  <a:srgbClr val="FFFF00"/>
                </a:solidFill>
                <a:latin typeface="Cabin"/>
                <a:ea typeface="Cabin"/>
                <a:cs typeface="Cabin"/>
                <a:sym typeface="Cabin"/>
                <a:hlinkClick r:id="rId3"/>
              </a:rPr>
              <a:t>http://en.wikipedia.org/wiki/SQL</a:t>
            </a:r>
          </a:p>
        </p:txBody>
      </p:sp>
    </p:spTree>
    <p:extLst>
      <p:ext uri="{BB962C8B-B14F-4D97-AF65-F5344CB8AC3E}">
        <p14:creationId xmlns:p14="http://schemas.microsoft.com/office/powerpoint/2010/main" val="158150625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7600" b="0" i="0" u="none" strike="noStrike" cap="none" baseline="0">
                <a:solidFill>
                  <a:srgbClr val="FF00FF"/>
                </a:solidFill>
                <a:latin typeface="Cabin"/>
                <a:ea typeface="Cabin"/>
                <a:cs typeface="Cabin"/>
                <a:sym typeface="Cabin"/>
              </a:rPr>
              <a:t>The JOIN Operation</a:t>
            </a:r>
          </a:p>
        </p:txBody>
      </p:sp>
      <p:sp>
        <p:nvSpPr>
          <p:cNvPr id="734" name="Shape 734"/>
          <p:cNvSpPr txBox="1">
            <a:spLocks noGrp="1"/>
          </p:cNvSpPr>
          <p:nvPr>
            <p:ph type="body" idx="1"/>
          </p:nvPr>
        </p:nvSpPr>
        <p:spPr>
          <a:xfrm>
            <a:off x="1155700" y="2603500"/>
            <a:ext cx="13932000" cy="48740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The JOIN operation </a:t>
            </a:r>
            <a:r>
              <a:rPr lang="en-US" sz="3600" b="0" i="0" u="none" strike="noStrike" cap="none" baseline="0">
                <a:solidFill>
                  <a:srgbClr val="FF00FF"/>
                </a:solidFill>
                <a:latin typeface="Cabin"/>
                <a:ea typeface="Cabin"/>
                <a:cs typeface="Cabin"/>
                <a:sym typeface="Cabin"/>
              </a:rPr>
              <a:t>links across several tables </a:t>
            </a:r>
            <a:r>
              <a:rPr lang="en-US" sz="3600" b="0" i="0" u="none" strike="noStrike" cap="none" baseline="0">
                <a:solidFill>
                  <a:schemeClr val="lt1"/>
                </a:solidFill>
                <a:latin typeface="Cabin"/>
                <a:ea typeface="Cabin"/>
                <a:cs typeface="Cabin"/>
                <a:sym typeface="Cabin"/>
              </a:rPr>
              <a:t>as part of a select operation</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You must tell the JOIN </a:t>
            </a:r>
            <a:r>
              <a:rPr lang="en-US" sz="3600" b="0" i="0" u="none" strike="noStrike" cap="none" baseline="0">
                <a:solidFill>
                  <a:srgbClr val="00FF00"/>
                </a:solidFill>
                <a:latin typeface="Cabin"/>
                <a:ea typeface="Cabin"/>
                <a:cs typeface="Cabin"/>
                <a:sym typeface="Cabin"/>
              </a:rPr>
              <a:t>how to use the keys</a:t>
            </a:r>
            <a:r>
              <a:rPr lang="en-US" sz="3600" b="0" i="0" u="none" strike="noStrike" cap="none" baseline="0">
                <a:solidFill>
                  <a:schemeClr val="lt1"/>
                </a:solidFill>
                <a:latin typeface="Cabin"/>
                <a:ea typeface="Cabin"/>
                <a:cs typeface="Cabin"/>
                <a:sym typeface="Cabin"/>
              </a:rPr>
              <a:t> that make the connection between the tables using an </a:t>
            </a:r>
            <a:r>
              <a:rPr lang="en-US" sz="3600" b="0" i="0" u="none" strike="noStrike" cap="none" baseline="0">
                <a:solidFill>
                  <a:srgbClr val="00FF00"/>
                </a:solidFill>
                <a:latin typeface="Cabin"/>
                <a:ea typeface="Cabin"/>
                <a:cs typeface="Cabin"/>
                <a:sym typeface="Cabin"/>
              </a:rPr>
              <a:t>ON clause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2" name="Shape 742"/>
          <p:cNvSpPr txBox="1"/>
          <p:nvPr/>
        </p:nvSpPr>
        <p:spPr>
          <a:xfrm>
            <a:off x="468912" y="5994400"/>
            <a:ext cx="15826154"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3200" b="0" i="0" u="none" strike="noStrike" cap="none" baseline="0" dirty="0">
                <a:solidFill>
                  <a:srgbClr val="FF7F00"/>
                </a:solidFill>
                <a:latin typeface="Cabin"/>
                <a:ea typeface="Cabin"/>
                <a:cs typeface="Cabin"/>
                <a:sym typeface="Cabin"/>
              </a:rPr>
              <a:t>select</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err="1">
                <a:solidFill>
                  <a:srgbClr val="00FF00"/>
                </a:solidFill>
                <a:latin typeface="Cabin"/>
                <a:ea typeface="Cabin"/>
                <a:cs typeface="Cabin"/>
                <a:sym typeface="Cabin"/>
              </a:rPr>
              <a:t>Album.title</a:t>
            </a:r>
            <a:r>
              <a:rPr lang="en-US" sz="3200" b="0" i="0" u="none" strike="noStrike" cap="none" baseline="0" dirty="0">
                <a:solidFill>
                  <a:srgbClr val="00FF00"/>
                </a:solidFill>
                <a:latin typeface="Cabin"/>
                <a:ea typeface="Cabin"/>
                <a:cs typeface="Cabin"/>
                <a:sym typeface="Cabin"/>
              </a:rPr>
              <a:t>, </a:t>
            </a:r>
            <a:r>
              <a:rPr lang="en-US" sz="3200" b="0" i="0" u="none" strike="noStrike" cap="none" baseline="0" dirty="0" err="1">
                <a:solidFill>
                  <a:srgbClr val="00FF00"/>
                </a:solidFill>
                <a:latin typeface="Cabin"/>
                <a:ea typeface="Cabin"/>
                <a:cs typeface="Cabin"/>
                <a:sym typeface="Cabin"/>
              </a:rPr>
              <a:t>Artist.name</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a:solidFill>
                  <a:srgbClr val="FF7F00"/>
                </a:solidFill>
                <a:latin typeface="Cabin"/>
                <a:ea typeface="Cabin"/>
                <a:cs typeface="Cabin"/>
                <a:sym typeface="Cabin"/>
              </a:rPr>
              <a:t>from</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a:solidFill>
                  <a:srgbClr val="FFFF00"/>
                </a:solidFill>
                <a:latin typeface="Cabin"/>
                <a:ea typeface="Cabin"/>
                <a:cs typeface="Cabin"/>
                <a:sym typeface="Cabin"/>
              </a:rPr>
              <a:t>Album</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a:solidFill>
                  <a:srgbClr val="FF7F00"/>
                </a:solidFill>
                <a:latin typeface="Cabin"/>
                <a:ea typeface="Cabin"/>
                <a:cs typeface="Cabin"/>
                <a:sym typeface="Cabin"/>
              </a:rPr>
              <a:t>join</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a:solidFill>
                  <a:srgbClr val="FFFF00"/>
                </a:solidFill>
                <a:latin typeface="Cabin"/>
                <a:ea typeface="Cabin"/>
                <a:cs typeface="Cabin"/>
                <a:sym typeface="Cabin"/>
              </a:rPr>
              <a:t>Artist</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a:solidFill>
                  <a:srgbClr val="FF7F00"/>
                </a:solidFill>
                <a:latin typeface="Cabin"/>
                <a:ea typeface="Cabin"/>
                <a:cs typeface="Cabin"/>
                <a:sym typeface="Cabin"/>
              </a:rPr>
              <a:t>on</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err="1">
                <a:solidFill>
                  <a:srgbClr val="FF00FF"/>
                </a:solidFill>
                <a:latin typeface="Cabin"/>
                <a:ea typeface="Cabin"/>
                <a:cs typeface="Cabin"/>
                <a:sym typeface="Cabin"/>
              </a:rPr>
              <a:t>Album.artist_id</a:t>
            </a:r>
            <a:r>
              <a:rPr lang="en-US" sz="3200" b="0" i="0" u="none" strike="noStrike" cap="none" baseline="0" dirty="0">
                <a:solidFill>
                  <a:srgbClr val="FF00FF"/>
                </a:solidFill>
                <a:latin typeface="Cabin"/>
                <a:ea typeface="Cabin"/>
                <a:cs typeface="Cabin"/>
                <a:sym typeface="Cabin"/>
              </a:rPr>
              <a:t> = </a:t>
            </a:r>
            <a:r>
              <a:rPr lang="en-US" sz="3200" b="0" i="0" u="none" strike="noStrike" cap="none" baseline="0" dirty="0" err="1">
                <a:solidFill>
                  <a:srgbClr val="FF00FF"/>
                </a:solidFill>
                <a:latin typeface="Cabin"/>
                <a:ea typeface="Cabin"/>
                <a:cs typeface="Cabin"/>
                <a:sym typeface="Cabin"/>
              </a:rPr>
              <a:t>Artist.id</a:t>
            </a:r>
            <a:endParaRPr lang="en-US" sz="3200" b="0" i="0" u="none" strike="noStrike" cap="none" baseline="0" dirty="0">
              <a:solidFill>
                <a:srgbClr val="FF00FF"/>
              </a:solidFill>
              <a:latin typeface="Cabin"/>
              <a:ea typeface="Cabin"/>
              <a:cs typeface="Cabin"/>
              <a:sym typeface="Cabin"/>
            </a:endParaRPr>
          </a:p>
        </p:txBody>
      </p:sp>
      <p:sp>
        <p:nvSpPr>
          <p:cNvPr id="743" name="Shape 743"/>
          <p:cNvSpPr txBox="1"/>
          <p:nvPr/>
        </p:nvSpPr>
        <p:spPr>
          <a:xfrm>
            <a:off x="2646361" y="7613650"/>
            <a:ext cx="3048000"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600" b="0" i="0" u="none" strike="noStrike" cap="none" baseline="0">
                <a:solidFill>
                  <a:srgbClr val="00FF00"/>
                </a:solidFill>
                <a:latin typeface="Cabin"/>
                <a:ea typeface="Cabin"/>
                <a:cs typeface="Cabin"/>
                <a:sym typeface="Cabin"/>
              </a:rPr>
              <a:t>What we want to see</a:t>
            </a:r>
          </a:p>
        </p:txBody>
      </p:sp>
      <p:sp>
        <p:nvSpPr>
          <p:cNvPr id="744" name="Shape 744"/>
          <p:cNvSpPr txBox="1"/>
          <p:nvPr/>
        </p:nvSpPr>
        <p:spPr>
          <a:xfrm>
            <a:off x="7497761" y="7613650"/>
            <a:ext cx="3365399"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a:solidFill>
                  <a:srgbClr val="FFFF00"/>
                </a:solidFill>
                <a:latin typeface="Cabin"/>
                <a:ea typeface="Cabin"/>
                <a:cs typeface="Cabin"/>
                <a:sym typeface="Cabin"/>
              </a:rPr>
              <a:t>The tables </a:t>
            </a:r>
            <a:r>
              <a:rPr lang="en-US" sz="3600">
                <a:solidFill>
                  <a:srgbClr val="FFFF00"/>
                </a:solidFill>
                <a:latin typeface="Cabin"/>
                <a:ea typeface="Cabin"/>
                <a:cs typeface="Cabin"/>
                <a:sym typeface="Cabin"/>
              </a:rPr>
              <a:t>that</a:t>
            </a:r>
            <a:r>
              <a:rPr lang="en-US" sz="3600" b="0" i="0" u="none" strike="noStrike" cap="none" baseline="0">
                <a:solidFill>
                  <a:srgbClr val="FFFF00"/>
                </a:solidFill>
                <a:latin typeface="Cabin"/>
                <a:ea typeface="Cabin"/>
                <a:cs typeface="Cabin"/>
                <a:sym typeface="Cabin"/>
              </a:rPr>
              <a:t> hold the data</a:t>
            </a:r>
          </a:p>
        </p:txBody>
      </p:sp>
      <p:sp>
        <p:nvSpPr>
          <p:cNvPr id="745" name="Shape 745"/>
          <p:cNvSpPr txBox="1"/>
          <p:nvPr/>
        </p:nvSpPr>
        <p:spPr>
          <a:xfrm>
            <a:off x="12349161" y="7613650"/>
            <a:ext cx="3048000"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a:solidFill>
                  <a:srgbClr val="FF00FF"/>
                </a:solidFill>
                <a:latin typeface="Cabin"/>
                <a:ea typeface="Cabin"/>
                <a:cs typeface="Cabin"/>
                <a:sym typeface="Cabin"/>
              </a:rPr>
              <a:t>How the tables are linked</a:t>
            </a:r>
          </a:p>
        </p:txBody>
      </p:sp>
      <p:cxnSp>
        <p:nvCxnSpPr>
          <p:cNvPr id="746" name="Shape 746"/>
          <p:cNvCxnSpPr/>
          <p:nvPr/>
        </p:nvCxnSpPr>
        <p:spPr>
          <a:xfrm>
            <a:off x="8210550" y="6699250"/>
            <a:ext cx="263400" cy="834899"/>
          </a:xfrm>
          <a:prstGeom prst="straightConnector1">
            <a:avLst/>
          </a:prstGeom>
          <a:noFill/>
          <a:ln w="101600" cap="rnd" cmpd="sng">
            <a:solidFill>
              <a:srgbClr val="FFFF00"/>
            </a:solidFill>
            <a:prstDash val="solid"/>
            <a:miter/>
            <a:headEnd type="stealth" w="med" len="med"/>
            <a:tailEnd type="none" w="med" len="med"/>
          </a:ln>
        </p:spPr>
      </p:cxnSp>
      <p:cxnSp>
        <p:nvCxnSpPr>
          <p:cNvPr id="747" name="Shape 747"/>
          <p:cNvCxnSpPr/>
          <p:nvPr/>
        </p:nvCxnSpPr>
        <p:spPr>
          <a:xfrm flipH="1">
            <a:off x="9782311" y="6699250"/>
            <a:ext cx="274499" cy="834899"/>
          </a:xfrm>
          <a:prstGeom prst="straightConnector1">
            <a:avLst/>
          </a:prstGeom>
          <a:noFill/>
          <a:ln w="101600" cap="rnd" cmpd="sng">
            <a:solidFill>
              <a:srgbClr val="FFFF00"/>
            </a:solidFill>
            <a:prstDash val="solid"/>
            <a:miter/>
            <a:headEnd type="stealth" w="med" len="med"/>
            <a:tailEnd type="none" w="med" len="med"/>
          </a:ln>
        </p:spPr>
      </p:cxnSp>
      <p:pic>
        <p:nvPicPr>
          <p:cNvPr id="12" name="Picture 11" descr="Screen Shot 2015-08-10 at 11.35.4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990" y="469410"/>
            <a:ext cx="5962773" cy="2168281"/>
          </a:xfrm>
          <a:prstGeom prst="rect">
            <a:avLst/>
          </a:prstGeom>
        </p:spPr>
      </p:pic>
      <p:pic>
        <p:nvPicPr>
          <p:cNvPr id="13" name="Picture 12" descr="Screen Shot 2015-08-10 at 11.36.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6810" y="3225800"/>
            <a:ext cx="4108575" cy="2249934"/>
          </a:xfrm>
          <a:prstGeom prst="rect">
            <a:avLst/>
          </a:prstGeom>
        </p:spPr>
      </p:pic>
      <p:cxnSp>
        <p:nvCxnSpPr>
          <p:cNvPr id="14" name="Shape 710"/>
          <p:cNvCxnSpPr/>
          <p:nvPr/>
        </p:nvCxnSpPr>
        <p:spPr>
          <a:xfrm flipH="1" flipV="1">
            <a:off x="7712684" y="1734892"/>
            <a:ext cx="2344126" cy="3286493"/>
          </a:xfrm>
          <a:prstGeom prst="straightConnector1">
            <a:avLst/>
          </a:prstGeom>
          <a:noFill/>
          <a:ln w="101600" cap="rnd" cmpd="sng">
            <a:solidFill>
              <a:srgbClr val="FF00FF"/>
            </a:solidFill>
            <a:prstDash val="solid"/>
            <a:miter/>
            <a:headEnd type="stealth" w="med" len="med"/>
            <a:tailEnd type="none" w="med" len="med"/>
          </a:ln>
        </p:spPr>
      </p:cxnSp>
      <p:sp>
        <p:nvSpPr>
          <p:cNvPr id="15" name="Shape 712"/>
          <p:cNvSpPr txBox="1"/>
          <p:nvPr/>
        </p:nvSpPr>
        <p:spPr>
          <a:xfrm flipH="1">
            <a:off x="12926769" y="2374901"/>
            <a:ext cx="1140924"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dirty="0">
                <a:solidFill>
                  <a:srgbClr val="FF00FF"/>
                </a:solidFill>
                <a:latin typeface="Cabin"/>
                <a:ea typeface="Cabin"/>
                <a:cs typeface="Cabin"/>
                <a:sym typeface="Cabin"/>
              </a:rPr>
              <a:t>Artist</a:t>
            </a:r>
          </a:p>
        </p:txBody>
      </p:sp>
      <p:sp>
        <p:nvSpPr>
          <p:cNvPr id="17" name="Shape 712"/>
          <p:cNvSpPr txBox="1"/>
          <p:nvPr/>
        </p:nvSpPr>
        <p:spPr>
          <a:xfrm flipH="1">
            <a:off x="11594246" y="534865"/>
            <a:ext cx="1965446"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dirty="0" smtClean="0">
                <a:solidFill>
                  <a:srgbClr val="FF00FF"/>
                </a:solidFill>
                <a:latin typeface="Cabin"/>
                <a:ea typeface="Cabin"/>
                <a:cs typeface="Cabin"/>
                <a:sym typeface="Cabin"/>
              </a:rPr>
              <a:t>Album</a:t>
            </a:r>
            <a:endParaRPr lang="en-US" sz="3600" b="0" i="0" u="none" strike="noStrike" cap="none" baseline="0" dirty="0">
              <a:solidFill>
                <a:srgbClr val="FF00FF"/>
              </a:solidFill>
              <a:latin typeface="Cabin"/>
              <a:ea typeface="Cabin"/>
              <a:cs typeface="Cabin"/>
              <a:sym typeface="Cabin"/>
            </a:endParaRPr>
          </a:p>
        </p:txBody>
      </p:sp>
      <p:pic>
        <p:nvPicPr>
          <p:cNvPr id="3" name="Picture 2" descr="Screen Shot 2015-08-10 at 11.41.1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15" y="3158726"/>
            <a:ext cx="5329116" cy="2317007"/>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2" name="Picture 1" descr="Screen Shot 2015-08-10 at 11.43.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269" y="4273551"/>
            <a:ext cx="9073366" cy="2310911"/>
          </a:xfrm>
          <a:prstGeom prst="rect">
            <a:avLst/>
          </a:prstGeom>
        </p:spPr>
      </p:pic>
      <p:pic>
        <p:nvPicPr>
          <p:cNvPr id="9" name="Picture 8" descr="Screen Shot 2015-08-10 at 11.35.4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196" y="611426"/>
            <a:ext cx="6226611" cy="2264222"/>
          </a:xfrm>
          <a:prstGeom prst="rect">
            <a:avLst/>
          </a:prstGeom>
        </p:spPr>
      </p:pic>
      <p:pic>
        <p:nvPicPr>
          <p:cNvPr id="10" name="Picture 9" descr="Screen Shot 2015-08-10 at 11.36.0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54498" y="611426"/>
            <a:ext cx="4108575" cy="2249934"/>
          </a:xfrm>
          <a:prstGeom prst="rect">
            <a:avLst/>
          </a:prstGeom>
        </p:spPr>
      </p:pic>
      <p:sp>
        <p:nvSpPr>
          <p:cNvPr id="754" name="Shape 754"/>
          <p:cNvSpPr txBox="1"/>
          <p:nvPr/>
        </p:nvSpPr>
        <p:spPr>
          <a:xfrm>
            <a:off x="1255712" y="6965950"/>
            <a:ext cx="13728700" cy="13715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400" b="0" i="0" u="none" strike="noStrike" cap="none" baseline="0" dirty="0" smtClean="0">
                <a:solidFill>
                  <a:srgbClr val="FF7F00"/>
                </a:solidFill>
                <a:latin typeface="Cabin"/>
                <a:ea typeface="Cabin"/>
                <a:cs typeface="Cabin"/>
                <a:sym typeface="Cabin"/>
              </a:rPr>
              <a:t>select</a:t>
            </a:r>
            <a:r>
              <a:rPr lang="en-US" sz="4400" b="0" i="0" u="none" strike="noStrike" cap="none" baseline="0" dirty="0" smtClean="0">
                <a:solidFill>
                  <a:schemeClr val="lt1"/>
                </a:solidFill>
                <a:latin typeface="Cabin"/>
                <a:ea typeface="Cabin"/>
                <a:cs typeface="Cabin"/>
                <a:sym typeface="Cabin"/>
              </a:rPr>
              <a:t> </a:t>
            </a:r>
            <a:r>
              <a:rPr lang="en-US" sz="4400" b="0" i="0" u="none" strike="noStrike" cap="none" baseline="0" dirty="0" err="1" smtClean="0">
                <a:solidFill>
                  <a:srgbClr val="00FF00"/>
                </a:solidFill>
                <a:latin typeface="Cabin"/>
                <a:ea typeface="Cabin"/>
                <a:cs typeface="Cabin"/>
                <a:sym typeface="Cabin"/>
              </a:rPr>
              <a:t>Album.title</a:t>
            </a:r>
            <a:r>
              <a:rPr lang="en-US" sz="4400" b="0" i="0" u="none" strike="noStrike" cap="none" baseline="0" dirty="0">
                <a:solidFill>
                  <a:srgbClr val="00FF00"/>
                </a:solidFill>
                <a:latin typeface="Cabin"/>
                <a:ea typeface="Cabin"/>
                <a:cs typeface="Cabin"/>
                <a:sym typeface="Cabin"/>
              </a:rPr>
              <a:t>, </a:t>
            </a:r>
            <a:r>
              <a:rPr lang="en-US" sz="4400" b="0" i="0" u="none" strike="noStrike" cap="none" baseline="0" dirty="0" err="1">
                <a:solidFill>
                  <a:srgbClr val="00FF00"/>
                </a:solidFill>
                <a:latin typeface="Cabin"/>
                <a:ea typeface="Cabin"/>
                <a:cs typeface="Cabin"/>
                <a:sym typeface="Cabin"/>
              </a:rPr>
              <a:t>Album.artist_id</a:t>
            </a:r>
            <a:r>
              <a:rPr lang="en-US" sz="4400" b="0" i="0" u="none" strike="noStrike" cap="none" baseline="0" dirty="0">
                <a:solidFill>
                  <a:srgbClr val="00FF00"/>
                </a:solidFill>
                <a:latin typeface="Cabin"/>
                <a:ea typeface="Cabin"/>
                <a:cs typeface="Cabin"/>
                <a:sym typeface="Cabin"/>
              </a:rPr>
              <a:t>, </a:t>
            </a:r>
            <a:r>
              <a:rPr lang="en-US" sz="4400" b="0" i="0" u="none" strike="noStrike" cap="none" baseline="0" dirty="0" err="1">
                <a:solidFill>
                  <a:srgbClr val="00FF00"/>
                </a:solidFill>
                <a:latin typeface="Cabin"/>
                <a:ea typeface="Cabin"/>
                <a:cs typeface="Cabin"/>
                <a:sym typeface="Cabin"/>
              </a:rPr>
              <a:t>Artist.id,Artist.name</a:t>
            </a:r>
            <a:r>
              <a:rPr lang="en-US" sz="4400" b="0" i="0" u="none" strike="noStrike" cap="none" baseline="0" dirty="0">
                <a:solidFill>
                  <a:schemeClr val="lt1"/>
                </a:solidFill>
                <a:latin typeface="Cabin"/>
                <a:ea typeface="Cabin"/>
                <a:cs typeface="Cabin"/>
                <a:sym typeface="Cabin"/>
              </a:rPr>
              <a:t> </a:t>
            </a:r>
          </a:p>
          <a:p>
            <a:pPr marL="0" marR="0" lvl="0" indent="0" algn="ctr" rtl="0">
              <a:lnSpc>
                <a:spcPct val="100000"/>
              </a:lnSpc>
              <a:spcBef>
                <a:spcPts val="0"/>
              </a:spcBef>
              <a:spcAft>
                <a:spcPts val="0"/>
              </a:spcAft>
              <a:buClr>
                <a:srgbClr val="FF7F00"/>
              </a:buClr>
              <a:buSzPct val="25000"/>
              <a:buFont typeface="Cabin"/>
              <a:buNone/>
            </a:pPr>
            <a:r>
              <a:rPr lang="en-US" sz="4400" b="0" i="0" u="none" strike="noStrike" cap="none" baseline="0" dirty="0">
                <a:solidFill>
                  <a:srgbClr val="FF7F00"/>
                </a:solidFill>
                <a:latin typeface="Cabin"/>
                <a:ea typeface="Cabin"/>
                <a:cs typeface="Cabin"/>
                <a:sym typeface="Cabin"/>
              </a:rPr>
              <a:t>from</a:t>
            </a:r>
            <a:r>
              <a:rPr lang="en-US" sz="4400" b="0" i="0" u="none" strike="noStrike" cap="none" baseline="0" dirty="0">
                <a:solidFill>
                  <a:schemeClr val="lt1"/>
                </a:solidFill>
                <a:latin typeface="Cabin"/>
                <a:ea typeface="Cabin"/>
                <a:cs typeface="Cabin"/>
                <a:sym typeface="Cabin"/>
              </a:rPr>
              <a:t> </a:t>
            </a:r>
            <a:r>
              <a:rPr lang="en-US" sz="4400" b="0" i="0" u="none" strike="noStrike" cap="none" baseline="0" dirty="0">
                <a:solidFill>
                  <a:srgbClr val="FFFF00"/>
                </a:solidFill>
                <a:latin typeface="Cabin"/>
                <a:ea typeface="Cabin"/>
                <a:cs typeface="Cabin"/>
                <a:sym typeface="Cabin"/>
              </a:rPr>
              <a:t>Album</a:t>
            </a:r>
            <a:r>
              <a:rPr lang="en-US" sz="4400" b="0" i="0" u="none" strike="noStrike" cap="none" baseline="0" dirty="0">
                <a:solidFill>
                  <a:schemeClr val="lt1"/>
                </a:solidFill>
                <a:latin typeface="Cabin"/>
                <a:ea typeface="Cabin"/>
                <a:cs typeface="Cabin"/>
                <a:sym typeface="Cabin"/>
              </a:rPr>
              <a:t> </a:t>
            </a:r>
            <a:r>
              <a:rPr lang="en-US" sz="4400" b="0" i="0" u="none" strike="noStrike" cap="none" baseline="0" dirty="0">
                <a:solidFill>
                  <a:srgbClr val="FF7F00"/>
                </a:solidFill>
                <a:latin typeface="Cabin"/>
                <a:ea typeface="Cabin"/>
                <a:cs typeface="Cabin"/>
                <a:sym typeface="Cabin"/>
              </a:rPr>
              <a:t>join</a:t>
            </a:r>
            <a:r>
              <a:rPr lang="en-US" sz="4400" b="0" i="0" u="none" strike="noStrike" cap="none" baseline="0" dirty="0">
                <a:solidFill>
                  <a:schemeClr val="lt1"/>
                </a:solidFill>
                <a:latin typeface="Cabin"/>
                <a:ea typeface="Cabin"/>
                <a:cs typeface="Cabin"/>
                <a:sym typeface="Cabin"/>
              </a:rPr>
              <a:t> </a:t>
            </a:r>
            <a:r>
              <a:rPr lang="en-US" sz="4400" b="0" i="0" u="none" strike="noStrike" cap="none" baseline="0" dirty="0">
                <a:solidFill>
                  <a:srgbClr val="FFFF00"/>
                </a:solidFill>
                <a:latin typeface="Cabin"/>
                <a:ea typeface="Cabin"/>
                <a:cs typeface="Cabin"/>
                <a:sym typeface="Cabin"/>
              </a:rPr>
              <a:t>Artist</a:t>
            </a:r>
            <a:r>
              <a:rPr lang="en-US" sz="4400" b="0" i="0" u="none" strike="noStrike" cap="none" baseline="0" dirty="0">
                <a:solidFill>
                  <a:schemeClr val="lt1"/>
                </a:solidFill>
                <a:latin typeface="Cabin"/>
                <a:ea typeface="Cabin"/>
                <a:cs typeface="Cabin"/>
                <a:sym typeface="Cabin"/>
              </a:rPr>
              <a:t> </a:t>
            </a:r>
            <a:r>
              <a:rPr lang="en-US" sz="4400" b="0" i="0" u="none" strike="noStrike" cap="none" baseline="0" dirty="0">
                <a:solidFill>
                  <a:srgbClr val="FF7F00"/>
                </a:solidFill>
                <a:latin typeface="Cabin"/>
                <a:ea typeface="Cabin"/>
                <a:cs typeface="Cabin"/>
                <a:sym typeface="Cabin"/>
              </a:rPr>
              <a:t>on</a:t>
            </a:r>
            <a:r>
              <a:rPr lang="en-US" sz="4400" b="0" i="0" u="none" strike="noStrike" cap="none" baseline="0" dirty="0">
                <a:solidFill>
                  <a:schemeClr val="lt1"/>
                </a:solidFill>
                <a:latin typeface="Cabin"/>
                <a:ea typeface="Cabin"/>
                <a:cs typeface="Cabin"/>
                <a:sym typeface="Cabin"/>
              </a:rPr>
              <a:t> </a:t>
            </a:r>
            <a:r>
              <a:rPr lang="en-US" sz="4400" b="0" i="0" u="none" strike="noStrike" cap="none" baseline="0" dirty="0" err="1">
                <a:solidFill>
                  <a:srgbClr val="FF00FF"/>
                </a:solidFill>
                <a:latin typeface="Cabin"/>
                <a:ea typeface="Cabin"/>
                <a:cs typeface="Cabin"/>
                <a:sym typeface="Cabin"/>
              </a:rPr>
              <a:t>Album.artist_id</a:t>
            </a:r>
            <a:r>
              <a:rPr lang="en-US" sz="4400" b="0" i="0" u="none" strike="noStrike" cap="none" baseline="0" dirty="0">
                <a:solidFill>
                  <a:srgbClr val="FF00FF"/>
                </a:solidFill>
                <a:latin typeface="Cabin"/>
                <a:ea typeface="Cabin"/>
                <a:cs typeface="Cabin"/>
                <a:sym typeface="Cabin"/>
              </a:rPr>
              <a:t> = </a:t>
            </a:r>
            <a:r>
              <a:rPr lang="en-US" sz="4400" b="0" i="0" u="none" strike="noStrike" cap="none" baseline="0" dirty="0" err="1">
                <a:solidFill>
                  <a:srgbClr val="FF00FF"/>
                </a:solidFill>
                <a:latin typeface="Cabin"/>
                <a:ea typeface="Cabin"/>
                <a:cs typeface="Cabin"/>
                <a:sym typeface="Cabin"/>
              </a:rPr>
              <a:t>Artist.id</a:t>
            </a:r>
            <a:endParaRPr lang="en-US" sz="4400" b="0" i="0" u="none" strike="noStrike" cap="none" baseline="0" dirty="0">
              <a:solidFill>
                <a:srgbClr val="FF00FF"/>
              </a:solidFill>
              <a:latin typeface="Cabin"/>
              <a:ea typeface="Cabin"/>
              <a:cs typeface="Cabin"/>
              <a:sym typeface="Cabin"/>
            </a:endParaRPr>
          </a:p>
        </p:txBody>
      </p:sp>
      <p:cxnSp>
        <p:nvCxnSpPr>
          <p:cNvPr id="756" name="Shape 756"/>
          <p:cNvCxnSpPr/>
          <p:nvPr/>
        </p:nvCxnSpPr>
        <p:spPr>
          <a:xfrm flipH="1">
            <a:off x="7288575" y="6056923"/>
            <a:ext cx="1244232" cy="0"/>
          </a:xfrm>
          <a:prstGeom prst="straightConnector1">
            <a:avLst/>
          </a:prstGeom>
          <a:noFill/>
          <a:ln w="76200" cap="rnd" cmpd="sng">
            <a:solidFill>
              <a:srgbClr val="FF00FF"/>
            </a:solidFill>
            <a:prstDash val="solid"/>
            <a:miter/>
            <a:headEnd type="stealth" w="med" len="med"/>
            <a:tailEnd type="none" w="med" len="med"/>
          </a:ln>
        </p:spPr>
      </p:cxnSp>
      <p:sp>
        <p:nvSpPr>
          <p:cNvPr id="759" name="Shape 759"/>
          <p:cNvSpPr/>
          <p:nvPr/>
        </p:nvSpPr>
        <p:spPr>
          <a:xfrm>
            <a:off x="4988164" y="1882174"/>
            <a:ext cx="5303472" cy="1701799"/>
          </a:xfrm>
          <a:custGeom>
            <a:avLst/>
            <a:gdLst/>
            <a:ahLst/>
            <a:cxnLst/>
            <a:rect l="0" t="0" r="0" b="0"/>
            <a:pathLst>
              <a:path w="21600" h="21600" extrusionOk="0">
                <a:moveTo>
                  <a:pt x="0" y="6433"/>
                </a:moveTo>
                <a:lnTo>
                  <a:pt x="14099" y="21600"/>
                </a:lnTo>
                <a:lnTo>
                  <a:pt x="21600" y="0"/>
                </a:lnTo>
              </a:path>
            </a:pathLst>
          </a:custGeom>
          <a:noFill/>
          <a:ln w="88900" cap="flat" cmpd="sng">
            <a:solidFill>
              <a:srgbClr val="FF00FF"/>
            </a:solidFill>
            <a:prstDash val="solid"/>
            <a:miter/>
            <a:headEnd type="none" w="med" len="med"/>
            <a:tailEnd type="triangl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Shape 754"/>
          <p:cNvSpPr txBox="1"/>
          <p:nvPr/>
        </p:nvSpPr>
        <p:spPr>
          <a:xfrm>
            <a:off x="8948616" y="801078"/>
            <a:ext cx="6662615" cy="4122614"/>
          </a:xfrm>
          <a:prstGeom prst="rect">
            <a:avLst/>
          </a:prstGeom>
          <a:noFill/>
          <a:ln>
            <a:noFill/>
          </a:ln>
        </p:spPr>
        <p:txBody>
          <a:bodyPr lIns="0" tIns="0" rIns="0" bIns="0" anchor="ctr" anchorCtr="0">
            <a:noAutofit/>
          </a:bodyPr>
          <a:lstStyle/>
          <a:p>
            <a:pPr lvl="0">
              <a:buClr>
                <a:srgbClr val="FF7F00"/>
              </a:buClr>
              <a:buSzPct val="25000"/>
            </a:pPr>
            <a:r>
              <a:rPr lang="en-US" sz="4400" dirty="0" smtClean="0">
                <a:solidFill>
                  <a:srgbClr val="FF6600"/>
                </a:solidFill>
                <a:latin typeface="Cabin"/>
                <a:ea typeface="Cabin"/>
                <a:cs typeface="Cabin"/>
                <a:sym typeface="Cabin"/>
              </a:rPr>
              <a:t>SELECT</a:t>
            </a:r>
            <a:r>
              <a:rPr lang="en-US" sz="4400" dirty="0" smtClean="0">
                <a:solidFill>
                  <a:schemeClr val="bg1"/>
                </a:solidFill>
                <a:latin typeface="Cabin"/>
                <a:ea typeface="Cabin"/>
                <a:cs typeface="Cabin"/>
                <a:sym typeface="Cabin"/>
              </a:rPr>
              <a:t> </a:t>
            </a:r>
            <a:r>
              <a:rPr lang="en-US" sz="4400" dirty="0" err="1">
                <a:solidFill>
                  <a:srgbClr val="00FF00"/>
                </a:solidFill>
                <a:latin typeface="Cabin"/>
                <a:ea typeface="Cabin"/>
                <a:cs typeface="Cabin"/>
                <a:sym typeface="Cabin"/>
              </a:rPr>
              <a:t>Track.title</a:t>
            </a:r>
            <a:r>
              <a:rPr lang="en-US" sz="4400" dirty="0">
                <a:solidFill>
                  <a:srgbClr val="00FF00"/>
                </a:solidFill>
                <a:latin typeface="Cabin"/>
                <a:ea typeface="Cabin"/>
                <a:cs typeface="Cabin"/>
                <a:sym typeface="Cabin"/>
              </a:rPr>
              <a:t>, </a:t>
            </a:r>
            <a:endParaRPr lang="en-US" sz="4400" dirty="0" smtClean="0">
              <a:solidFill>
                <a:srgbClr val="00FF00"/>
              </a:solidFill>
              <a:latin typeface="Cabin"/>
              <a:ea typeface="Cabin"/>
              <a:cs typeface="Cabin"/>
              <a:sym typeface="Cabin"/>
            </a:endParaRPr>
          </a:p>
          <a:p>
            <a:pPr lvl="0">
              <a:buClr>
                <a:srgbClr val="FF7F00"/>
              </a:buClr>
              <a:buSzPct val="25000"/>
            </a:pPr>
            <a:r>
              <a:rPr lang="en-US" sz="4400" dirty="0" smtClean="0">
                <a:solidFill>
                  <a:srgbClr val="00FF00"/>
                </a:solidFill>
                <a:latin typeface="Cabin"/>
                <a:ea typeface="Cabin"/>
                <a:cs typeface="Cabin"/>
                <a:sym typeface="Cabin"/>
              </a:rPr>
              <a:t>    </a:t>
            </a:r>
            <a:r>
              <a:rPr lang="en-US" sz="4400" dirty="0" err="1" smtClean="0">
                <a:solidFill>
                  <a:srgbClr val="00FF00"/>
                </a:solidFill>
                <a:latin typeface="Cabin"/>
                <a:ea typeface="Cabin"/>
                <a:cs typeface="Cabin"/>
                <a:sym typeface="Cabin"/>
              </a:rPr>
              <a:t>Track.genre_id</a:t>
            </a:r>
            <a:r>
              <a:rPr lang="en-US" sz="4400" dirty="0">
                <a:solidFill>
                  <a:srgbClr val="00FF00"/>
                </a:solidFill>
                <a:latin typeface="Cabin"/>
                <a:ea typeface="Cabin"/>
                <a:cs typeface="Cabin"/>
                <a:sym typeface="Cabin"/>
              </a:rPr>
              <a:t>, </a:t>
            </a:r>
            <a:endParaRPr lang="en-US" sz="4400" dirty="0" smtClean="0">
              <a:solidFill>
                <a:srgbClr val="00FF00"/>
              </a:solidFill>
              <a:latin typeface="Cabin"/>
              <a:ea typeface="Cabin"/>
              <a:cs typeface="Cabin"/>
              <a:sym typeface="Cabin"/>
            </a:endParaRPr>
          </a:p>
          <a:p>
            <a:pPr lvl="0">
              <a:buClr>
                <a:srgbClr val="FF7F00"/>
              </a:buClr>
              <a:buSzPct val="25000"/>
            </a:pPr>
            <a:r>
              <a:rPr lang="en-US" sz="4400" dirty="0" smtClean="0">
                <a:solidFill>
                  <a:srgbClr val="00FF00"/>
                </a:solidFill>
                <a:latin typeface="Cabin"/>
                <a:ea typeface="Cabin"/>
                <a:cs typeface="Cabin"/>
                <a:sym typeface="Cabin"/>
              </a:rPr>
              <a:t>    </a:t>
            </a:r>
            <a:r>
              <a:rPr lang="en-US" sz="4400" dirty="0" err="1" smtClean="0">
                <a:solidFill>
                  <a:srgbClr val="00FF00"/>
                </a:solidFill>
                <a:latin typeface="Cabin"/>
                <a:ea typeface="Cabin"/>
                <a:cs typeface="Cabin"/>
                <a:sym typeface="Cabin"/>
              </a:rPr>
              <a:t>Genre.id</a:t>
            </a:r>
            <a:r>
              <a:rPr lang="en-US" sz="4400" dirty="0">
                <a:solidFill>
                  <a:srgbClr val="00FF00"/>
                </a:solidFill>
                <a:latin typeface="Cabin"/>
                <a:ea typeface="Cabin"/>
                <a:cs typeface="Cabin"/>
                <a:sym typeface="Cabin"/>
              </a:rPr>
              <a:t>, </a:t>
            </a:r>
            <a:r>
              <a:rPr lang="en-US" sz="4400" dirty="0" err="1">
                <a:solidFill>
                  <a:srgbClr val="00FF00"/>
                </a:solidFill>
                <a:latin typeface="Cabin"/>
                <a:ea typeface="Cabin"/>
                <a:cs typeface="Cabin"/>
                <a:sym typeface="Cabin"/>
              </a:rPr>
              <a:t>Genre.name</a:t>
            </a:r>
            <a:r>
              <a:rPr lang="en-US" sz="4400" dirty="0">
                <a:solidFill>
                  <a:srgbClr val="00FF00"/>
                </a:solidFill>
                <a:latin typeface="Cabin"/>
                <a:ea typeface="Cabin"/>
                <a:cs typeface="Cabin"/>
                <a:sym typeface="Cabin"/>
              </a:rPr>
              <a:t> </a:t>
            </a:r>
            <a:endParaRPr lang="en-US" sz="4400" dirty="0" smtClean="0">
              <a:solidFill>
                <a:srgbClr val="00FF00"/>
              </a:solidFill>
              <a:latin typeface="Cabin"/>
              <a:ea typeface="Cabin"/>
              <a:cs typeface="Cabin"/>
              <a:sym typeface="Cabin"/>
            </a:endParaRPr>
          </a:p>
          <a:p>
            <a:pPr lvl="0">
              <a:buClr>
                <a:srgbClr val="FF7F00"/>
              </a:buClr>
              <a:buSzPct val="25000"/>
            </a:pPr>
            <a:r>
              <a:rPr lang="en-US" sz="4400" dirty="0" smtClean="0">
                <a:solidFill>
                  <a:srgbClr val="FF6600"/>
                </a:solidFill>
                <a:latin typeface="Cabin"/>
                <a:ea typeface="Cabin"/>
                <a:cs typeface="Cabin"/>
                <a:sym typeface="Cabin"/>
              </a:rPr>
              <a:t>FROM</a:t>
            </a:r>
            <a:r>
              <a:rPr lang="en-US" sz="4400" dirty="0" smtClean="0">
                <a:solidFill>
                  <a:schemeClr val="bg1"/>
                </a:solidFill>
                <a:latin typeface="Cabin"/>
                <a:ea typeface="Cabin"/>
                <a:cs typeface="Cabin"/>
                <a:sym typeface="Cabin"/>
              </a:rPr>
              <a:t> </a:t>
            </a:r>
            <a:r>
              <a:rPr lang="en-US" sz="4400" dirty="0">
                <a:solidFill>
                  <a:srgbClr val="FFFF00"/>
                </a:solidFill>
                <a:latin typeface="Cabin"/>
                <a:ea typeface="Cabin"/>
                <a:cs typeface="Cabin"/>
                <a:sym typeface="Cabin"/>
              </a:rPr>
              <a:t>Track</a:t>
            </a:r>
            <a:r>
              <a:rPr lang="en-US" sz="4400" dirty="0">
                <a:solidFill>
                  <a:schemeClr val="bg1"/>
                </a:solidFill>
                <a:latin typeface="Cabin"/>
                <a:ea typeface="Cabin"/>
                <a:cs typeface="Cabin"/>
                <a:sym typeface="Cabin"/>
              </a:rPr>
              <a:t> </a:t>
            </a:r>
            <a:r>
              <a:rPr lang="en-US" sz="4400" dirty="0" smtClean="0">
                <a:solidFill>
                  <a:srgbClr val="FF6600"/>
                </a:solidFill>
                <a:latin typeface="Cabin"/>
                <a:ea typeface="Cabin"/>
                <a:cs typeface="Cabin"/>
                <a:sym typeface="Cabin"/>
              </a:rPr>
              <a:t>JOIN</a:t>
            </a:r>
            <a:r>
              <a:rPr lang="en-US" sz="4400" dirty="0" smtClean="0">
                <a:solidFill>
                  <a:schemeClr val="bg1"/>
                </a:solidFill>
                <a:latin typeface="Cabin"/>
                <a:ea typeface="Cabin"/>
                <a:cs typeface="Cabin"/>
                <a:sym typeface="Cabin"/>
              </a:rPr>
              <a:t> </a:t>
            </a:r>
            <a:r>
              <a:rPr lang="en-US" sz="4400" dirty="0" smtClean="0">
                <a:solidFill>
                  <a:srgbClr val="FFFF00"/>
                </a:solidFill>
                <a:latin typeface="Cabin"/>
                <a:ea typeface="Cabin"/>
                <a:cs typeface="Cabin"/>
                <a:sym typeface="Cabin"/>
              </a:rPr>
              <a:t>Genre   </a:t>
            </a:r>
            <a:endParaRPr lang="en-US" sz="4400" b="0" i="0" u="none" strike="noStrike" cap="none" baseline="0" dirty="0">
              <a:solidFill>
                <a:srgbClr val="FFFF00"/>
              </a:solidFill>
              <a:latin typeface="Cabin"/>
              <a:ea typeface="Cabin"/>
              <a:cs typeface="Cabin"/>
              <a:sym typeface="Cabin"/>
            </a:endParaRPr>
          </a:p>
        </p:txBody>
      </p:sp>
      <p:grpSp>
        <p:nvGrpSpPr>
          <p:cNvPr id="6" name="Group 5"/>
          <p:cNvGrpSpPr/>
          <p:nvPr/>
        </p:nvGrpSpPr>
        <p:grpSpPr>
          <a:xfrm>
            <a:off x="375755" y="661377"/>
            <a:ext cx="7947630" cy="7603393"/>
            <a:chOff x="590678" y="426915"/>
            <a:chExt cx="6990245" cy="6372469"/>
          </a:xfrm>
        </p:grpSpPr>
        <p:pic>
          <p:nvPicPr>
            <p:cNvPr id="3" name="Picture 2" descr="Screen Shot 2015-08-10 at 11.51.03 AM.png"/>
            <p:cNvPicPr>
              <a:picLocks noChangeAspect="1"/>
            </p:cNvPicPr>
            <p:nvPr/>
          </p:nvPicPr>
          <p:blipFill rotWithShape="1">
            <a:blip r:embed="rId3">
              <a:extLst>
                <a:ext uri="{28A0092B-C50C-407E-A947-70E740481C1C}">
                  <a14:useLocalDpi xmlns:a14="http://schemas.microsoft.com/office/drawing/2010/main" val="0"/>
                </a:ext>
              </a:extLst>
            </a:blip>
            <a:srcRect l="810" r="278"/>
            <a:stretch/>
          </p:blipFill>
          <p:spPr>
            <a:xfrm>
              <a:off x="590678" y="426915"/>
              <a:ext cx="6990245" cy="4289404"/>
            </a:xfrm>
            <a:prstGeom prst="rect">
              <a:avLst/>
            </a:prstGeom>
          </p:spPr>
        </p:pic>
        <p:pic>
          <p:nvPicPr>
            <p:cNvPr id="4" name="Picture 3" descr="Screen Shot 2015-08-10 at 11.51.2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78" y="4607546"/>
              <a:ext cx="6990245" cy="2191838"/>
            </a:xfrm>
            <a:prstGeom prst="rect">
              <a:avLst/>
            </a:prstGeom>
          </p:spPr>
        </p:pic>
      </p:grpSp>
      <p:sp>
        <p:nvSpPr>
          <p:cNvPr id="7" name="TextBox 6"/>
          <p:cNvSpPr txBox="1"/>
          <p:nvPr/>
        </p:nvSpPr>
        <p:spPr>
          <a:xfrm>
            <a:off x="10590908" y="6643766"/>
            <a:ext cx="5020324" cy="2062103"/>
          </a:xfrm>
          <a:prstGeom prst="rect">
            <a:avLst/>
          </a:prstGeom>
          <a:noFill/>
        </p:spPr>
        <p:txBody>
          <a:bodyPr wrap="square" rtlCol="0">
            <a:spAutoFit/>
          </a:bodyPr>
          <a:lstStyle/>
          <a:p>
            <a:r>
              <a:rPr lang="en-US" sz="3200" dirty="0" smtClean="0">
                <a:solidFill>
                  <a:schemeClr val="bg1"/>
                </a:solidFill>
              </a:rPr>
              <a:t>Joining two tables without an </a:t>
            </a:r>
            <a:r>
              <a:rPr lang="en-US" sz="3200" dirty="0" smtClean="0">
                <a:solidFill>
                  <a:srgbClr val="FF6600"/>
                </a:solidFill>
              </a:rPr>
              <a:t>ON</a:t>
            </a:r>
            <a:r>
              <a:rPr lang="en-US" sz="3200" dirty="0" smtClean="0">
                <a:solidFill>
                  <a:schemeClr val="bg1"/>
                </a:solidFill>
              </a:rPr>
              <a:t> clause gives all possible combinations of rows.</a:t>
            </a:r>
            <a:endParaRPr lang="en-US" sz="3200" dirty="0">
              <a:solidFill>
                <a:schemeClr val="bg1"/>
              </a:solidFill>
            </a:endParaRPr>
          </a:p>
        </p:txBody>
      </p:sp>
    </p:spTree>
    <p:extLst>
      <p:ext uri="{BB962C8B-B14F-4D97-AF65-F5344CB8AC3E}">
        <p14:creationId xmlns:p14="http://schemas.microsoft.com/office/powerpoint/2010/main" val="3314998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7" name="Shape 767"/>
          <p:cNvSpPr txBox="1"/>
          <p:nvPr/>
        </p:nvSpPr>
        <p:spPr>
          <a:xfrm>
            <a:off x="203150" y="5994400"/>
            <a:ext cx="15702900"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3200" b="0" i="0" u="none" strike="noStrike" cap="none" baseline="0" dirty="0">
                <a:solidFill>
                  <a:srgbClr val="FF7F00"/>
                </a:solidFill>
                <a:latin typeface="Cabin"/>
                <a:ea typeface="Cabin"/>
                <a:cs typeface="Cabin"/>
                <a:sym typeface="Cabin"/>
              </a:rPr>
              <a:t>select</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err="1">
                <a:solidFill>
                  <a:srgbClr val="00FF00"/>
                </a:solidFill>
                <a:latin typeface="Cabin"/>
                <a:ea typeface="Cabin"/>
                <a:cs typeface="Cabin"/>
                <a:sym typeface="Cabin"/>
              </a:rPr>
              <a:t>Track.title</a:t>
            </a:r>
            <a:r>
              <a:rPr lang="en-US" sz="3200" b="0" i="0" u="none" strike="noStrike" cap="none" baseline="0" dirty="0">
                <a:solidFill>
                  <a:srgbClr val="00FF00"/>
                </a:solidFill>
                <a:latin typeface="Cabin"/>
                <a:ea typeface="Cabin"/>
                <a:cs typeface="Cabin"/>
                <a:sym typeface="Cabin"/>
              </a:rPr>
              <a:t>, </a:t>
            </a:r>
            <a:r>
              <a:rPr lang="en-US" sz="3200" b="0" i="0" u="none" strike="noStrike" cap="none" baseline="0" dirty="0" err="1">
                <a:solidFill>
                  <a:srgbClr val="00FF00"/>
                </a:solidFill>
                <a:latin typeface="Cabin"/>
                <a:ea typeface="Cabin"/>
                <a:cs typeface="Cabin"/>
                <a:sym typeface="Cabin"/>
              </a:rPr>
              <a:t>Genre.name</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a:solidFill>
                  <a:srgbClr val="FF7F00"/>
                </a:solidFill>
                <a:latin typeface="Cabin"/>
                <a:ea typeface="Cabin"/>
                <a:cs typeface="Cabin"/>
                <a:sym typeface="Cabin"/>
              </a:rPr>
              <a:t>from</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a:solidFill>
                  <a:srgbClr val="FFFF00"/>
                </a:solidFill>
                <a:latin typeface="Cabin"/>
                <a:ea typeface="Cabin"/>
                <a:cs typeface="Cabin"/>
                <a:sym typeface="Cabin"/>
              </a:rPr>
              <a:t>Track</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a:solidFill>
                  <a:srgbClr val="FF7F00"/>
                </a:solidFill>
                <a:latin typeface="Cabin"/>
                <a:ea typeface="Cabin"/>
                <a:cs typeface="Cabin"/>
                <a:sym typeface="Cabin"/>
              </a:rPr>
              <a:t>join</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a:solidFill>
                  <a:srgbClr val="FFFF00"/>
                </a:solidFill>
                <a:latin typeface="Cabin"/>
                <a:ea typeface="Cabin"/>
                <a:cs typeface="Cabin"/>
                <a:sym typeface="Cabin"/>
              </a:rPr>
              <a:t>Genre</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a:solidFill>
                  <a:srgbClr val="FF7F00"/>
                </a:solidFill>
                <a:latin typeface="Cabin"/>
                <a:ea typeface="Cabin"/>
                <a:cs typeface="Cabin"/>
                <a:sym typeface="Cabin"/>
              </a:rPr>
              <a:t>on</a:t>
            </a:r>
            <a:r>
              <a:rPr lang="en-US" sz="3200" b="0" i="0" u="none" strike="noStrike" cap="none" baseline="0" dirty="0">
                <a:solidFill>
                  <a:schemeClr val="lt1"/>
                </a:solidFill>
                <a:latin typeface="Cabin"/>
                <a:ea typeface="Cabin"/>
                <a:cs typeface="Cabin"/>
                <a:sym typeface="Cabin"/>
              </a:rPr>
              <a:t> </a:t>
            </a:r>
            <a:r>
              <a:rPr lang="en-US" sz="3200" b="0" i="0" u="none" strike="noStrike" cap="none" baseline="0" dirty="0" err="1">
                <a:solidFill>
                  <a:srgbClr val="FF00FF"/>
                </a:solidFill>
                <a:latin typeface="Cabin"/>
                <a:ea typeface="Cabin"/>
                <a:cs typeface="Cabin"/>
                <a:sym typeface="Cabin"/>
              </a:rPr>
              <a:t>Track.genre_id</a:t>
            </a:r>
            <a:r>
              <a:rPr lang="en-US" sz="3200" b="0" i="0" u="none" strike="noStrike" cap="none" baseline="0" dirty="0">
                <a:solidFill>
                  <a:srgbClr val="FF00FF"/>
                </a:solidFill>
                <a:latin typeface="Cabin"/>
                <a:ea typeface="Cabin"/>
                <a:cs typeface="Cabin"/>
                <a:sym typeface="Cabin"/>
              </a:rPr>
              <a:t> = </a:t>
            </a:r>
            <a:r>
              <a:rPr lang="en-US" sz="3200" b="0" i="0" u="none" strike="noStrike" cap="none" baseline="0" dirty="0" err="1">
                <a:solidFill>
                  <a:srgbClr val="FF00FF"/>
                </a:solidFill>
                <a:latin typeface="Cabin"/>
                <a:ea typeface="Cabin"/>
                <a:cs typeface="Cabin"/>
                <a:sym typeface="Cabin"/>
              </a:rPr>
              <a:t>Genre.id</a:t>
            </a:r>
            <a:endParaRPr lang="en-US" sz="3200" b="0" i="0" u="none" strike="noStrike" cap="none" baseline="0" dirty="0">
              <a:solidFill>
                <a:srgbClr val="FF00FF"/>
              </a:solidFill>
              <a:latin typeface="Cabin"/>
              <a:ea typeface="Cabin"/>
              <a:cs typeface="Cabin"/>
              <a:sym typeface="Cabin"/>
            </a:endParaRPr>
          </a:p>
        </p:txBody>
      </p:sp>
      <p:sp>
        <p:nvSpPr>
          <p:cNvPr id="768" name="Shape 768"/>
          <p:cNvSpPr txBox="1"/>
          <p:nvPr/>
        </p:nvSpPr>
        <p:spPr>
          <a:xfrm>
            <a:off x="1960561" y="7613650"/>
            <a:ext cx="3048000"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600" b="0" i="0" u="none" strike="noStrike" cap="none" baseline="0">
                <a:solidFill>
                  <a:srgbClr val="00FF00"/>
                </a:solidFill>
                <a:latin typeface="Cabin"/>
                <a:ea typeface="Cabin"/>
                <a:cs typeface="Cabin"/>
                <a:sym typeface="Cabin"/>
              </a:rPr>
              <a:t>What we want to see</a:t>
            </a:r>
          </a:p>
        </p:txBody>
      </p:sp>
      <p:sp>
        <p:nvSpPr>
          <p:cNvPr id="769" name="Shape 769"/>
          <p:cNvSpPr txBox="1"/>
          <p:nvPr/>
        </p:nvSpPr>
        <p:spPr>
          <a:xfrm>
            <a:off x="6884257" y="7613650"/>
            <a:ext cx="3666516"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The tables </a:t>
            </a:r>
            <a:r>
              <a:rPr lang="en-US" sz="3600" b="0" i="0" u="none" strike="noStrike" cap="none" baseline="0" dirty="0" smtClean="0">
                <a:solidFill>
                  <a:srgbClr val="FFFF00"/>
                </a:solidFill>
                <a:latin typeface="Cabin"/>
                <a:ea typeface="Cabin"/>
                <a:cs typeface="Cabin"/>
                <a:sym typeface="Cabin"/>
              </a:rPr>
              <a:t>that hold </a:t>
            </a:r>
            <a:r>
              <a:rPr lang="en-US" sz="3600" b="0" i="0" u="none" strike="noStrike" cap="none" baseline="0" dirty="0">
                <a:solidFill>
                  <a:srgbClr val="FFFF00"/>
                </a:solidFill>
                <a:latin typeface="Cabin"/>
                <a:ea typeface="Cabin"/>
                <a:cs typeface="Cabin"/>
                <a:sym typeface="Cabin"/>
              </a:rPr>
              <a:t>the data</a:t>
            </a:r>
          </a:p>
        </p:txBody>
      </p:sp>
      <p:sp>
        <p:nvSpPr>
          <p:cNvPr id="770" name="Shape 770"/>
          <p:cNvSpPr txBox="1"/>
          <p:nvPr/>
        </p:nvSpPr>
        <p:spPr>
          <a:xfrm>
            <a:off x="12349161" y="7613650"/>
            <a:ext cx="3048000"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a:solidFill>
                  <a:srgbClr val="FF00FF"/>
                </a:solidFill>
                <a:latin typeface="Cabin"/>
                <a:ea typeface="Cabin"/>
                <a:cs typeface="Cabin"/>
                <a:sym typeface="Cabin"/>
              </a:rPr>
              <a:t>How the tables are linked</a:t>
            </a:r>
          </a:p>
        </p:txBody>
      </p:sp>
      <p:cxnSp>
        <p:nvCxnSpPr>
          <p:cNvPr id="771" name="Shape 771"/>
          <p:cNvCxnSpPr/>
          <p:nvPr/>
        </p:nvCxnSpPr>
        <p:spPr>
          <a:xfrm>
            <a:off x="7753350" y="6699250"/>
            <a:ext cx="263525" cy="835025"/>
          </a:xfrm>
          <a:prstGeom prst="straightConnector1">
            <a:avLst/>
          </a:prstGeom>
          <a:noFill/>
          <a:ln w="101600" cap="rnd" cmpd="sng">
            <a:solidFill>
              <a:srgbClr val="FFFF00"/>
            </a:solidFill>
            <a:prstDash val="solid"/>
            <a:miter/>
            <a:headEnd type="stealth" w="med" len="med"/>
            <a:tailEnd type="none" w="med" len="med"/>
          </a:ln>
        </p:spPr>
      </p:cxnSp>
      <p:cxnSp>
        <p:nvCxnSpPr>
          <p:cNvPr id="772" name="Shape 772"/>
          <p:cNvCxnSpPr/>
          <p:nvPr/>
        </p:nvCxnSpPr>
        <p:spPr>
          <a:xfrm flipH="1">
            <a:off x="9324974" y="6699250"/>
            <a:ext cx="274636" cy="835025"/>
          </a:xfrm>
          <a:prstGeom prst="straightConnector1">
            <a:avLst/>
          </a:prstGeom>
          <a:noFill/>
          <a:ln w="101600" cap="rnd" cmpd="sng">
            <a:solidFill>
              <a:srgbClr val="FFFF00"/>
            </a:solidFill>
            <a:prstDash val="solid"/>
            <a:miter/>
            <a:headEnd type="stealth" w="med" len="med"/>
            <a:tailEnd type="none" w="med" len="med"/>
          </a:ln>
        </p:spPr>
      </p:cxnSp>
      <p:pic>
        <p:nvPicPr>
          <p:cNvPr id="12" name="Picture 11" descr="Screen Shot 2015-08-10 at 11.3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73059" y="3215054"/>
            <a:ext cx="2692400" cy="1511300"/>
          </a:xfrm>
          <a:prstGeom prst="rect">
            <a:avLst/>
          </a:prstGeom>
        </p:spPr>
      </p:pic>
      <p:pic>
        <p:nvPicPr>
          <p:cNvPr id="13" name="Picture 12" descr="Screen Shot 2015-08-10 at 11.31.34 AM.png"/>
          <p:cNvPicPr>
            <a:picLocks noChangeAspect="1"/>
          </p:cNvPicPr>
          <p:nvPr/>
        </p:nvPicPr>
        <p:blipFill rotWithShape="1">
          <a:blip r:embed="rId4">
            <a:extLst>
              <a:ext uri="{28A0092B-C50C-407E-A947-70E740481C1C}">
                <a14:useLocalDpi xmlns:a14="http://schemas.microsoft.com/office/drawing/2010/main" val="0"/>
              </a:ext>
            </a:extLst>
          </a:blip>
          <a:srcRect l="3907"/>
          <a:stretch/>
        </p:blipFill>
        <p:spPr>
          <a:xfrm>
            <a:off x="6256445" y="270604"/>
            <a:ext cx="9140716" cy="2413000"/>
          </a:xfrm>
          <a:prstGeom prst="rect">
            <a:avLst/>
          </a:prstGeom>
        </p:spPr>
      </p:pic>
      <p:cxnSp>
        <p:nvCxnSpPr>
          <p:cNvPr id="14" name="Shape 711"/>
          <p:cNvCxnSpPr/>
          <p:nvPr/>
        </p:nvCxnSpPr>
        <p:spPr>
          <a:xfrm flipH="1" flipV="1">
            <a:off x="10641011" y="2509839"/>
            <a:ext cx="2532048" cy="2023084"/>
          </a:xfrm>
          <a:prstGeom prst="straightConnector1">
            <a:avLst/>
          </a:prstGeom>
          <a:noFill/>
          <a:ln w="101600" cap="rnd" cmpd="sng">
            <a:solidFill>
              <a:srgbClr val="FF00FF"/>
            </a:solidFill>
            <a:prstDash val="solid"/>
            <a:miter/>
            <a:headEnd type="stealth" w="med" len="med"/>
            <a:tailEnd type="none" w="med" len="med"/>
          </a:ln>
        </p:spPr>
      </p:cxnSp>
      <p:pic>
        <p:nvPicPr>
          <p:cNvPr id="3" name="Picture 2" descr="Screen Shot 2015-08-10 at 11.45.4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721" y="1278036"/>
            <a:ext cx="4355125" cy="3874035"/>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title"/>
          </p:nvPr>
        </p:nvSpPr>
        <p:spPr>
          <a:xfrm>
            <a:off x="1155700" y="241300"/>
            <a:ext cx="13931900" cy="15620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7600" b="0" i="0" u="none" strike="noStrike" cap="none" baseline="0">
                <a:solidFill>
                  <a:schemeClr val="lt1"/>
                </a:solidFill>
                <a:latin typeface="Cabin"/>
                <a:ea typeface="Cabin"/>
                <a:cs typeface="Cabin"/>
                <a:sym typeface="Cabin"/>
              </a:rPr>
              <a:t>It can get complex...</a:t>
            </a:r>
          </a:p>
        </p:txBody>
      </p:sp>
      <p:sp>
        <p:nvSpPr>
          <p:cNvPr id="779" name="Shape 779"/>
          <p:cNvSpPr txBox="1"/>
          <p:nvPr/>
        </p:nvSpPr>
        <p:spPr>
          <a:xfrm>
            <a:off x="1587500" y="1898650"/>
            <a:ext cx="13068300" cy="259080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US" sz="4200" b="0" i="0" u="none" strike="noStrike" cap="none" baseline="0" dirty="0">
                <a:solidFill>
                  <a:srgbClr val="FF7F00"/>
                </a:solidFill>
                <a:latin typeface="Cabin"/>
                <a:ea typeface="Cabin"/>
                <a:cs typeface="Cabin"/>
                <a:sym typeface="Cabin"/>
              </a:rPr>
              <a:t>select</a:t>
            </a:r>
            <a:r>
              <a:rPr lang="en-US" sz="4200" b="0" i="0" u="none" strike="noStrike" cap="none" baseline="0" dirty="0">
                <a:solidFill>
                  <a:schemeClr val="lt1"/>
                </a:solidFill>
                <a:latin typeface="Cabin"/>
                <a:ea typeface="Cabin"/>
                <a:cs typeface="Cabin"/>
                <a:sym typeface="Cabin"/>
              </a:rPr>
              <a:t> </a:t>
            </a:r>
            <a:r>
              <a:rPr lang="en-US" sz="4200" b="0" i="0" u="none" strike="noStrike" cap="none" baseline="0" dirty="0" err="1">
                <a:solidFill>
                  <a:srgbClr val="00FF00"/>
                </a:solidFill>
                <a:latin typeface="Cabin"/>
                <a:ea typeface="Cabin"/>
                <a:cs typeface="Cabin"/>
                <a:sym typeface="Cabin"/>
              </a:rPr>
              <a:t>Track.title</a:t>
            </a:r>
            <a:r>
              <a:rPr lang="en-US" sz="4200" b="0" i="0" u="none" strike="noStrike" cap="none" baseline="0" dirty="0">
                <a:solidFill>
                  <a:srgbClr val="00FF00"/>
                </a:solidFill>
                <a:latin typeface="Cabin"/>
                <a:ea typeface="Cabin"/>
                <a:cs typeface="Cabin"/>
                <a:sym typeface="Cabin"/>
              </a:rPr>
              <a:t>, </a:t>
            </a:r>
            <a:r>
              <a:rPr lang="en-US" sz="4200" b="0" i="0" u="none" strike="noStrike" cap="none" baseline="0" dirty="0" err="1">
                <a:solidFill>
                  <a:srgbClr val="00FF00"/>
                </a:solidFill>
                <a:latin typeface="Cabin"/>
                <a:ea typeface="Cabin"/>
                <a:cs typeface="Cabin"/>
                <a:sym typeface="Cabin"/>
              </a:rPr>
              <a:t>Artist.name</a:t>
            </a:r>
            <a:r>
              <a:rPr lang="en-US" sz="4200" b="0" i="0" u="none" strike="noStrike" cap="none" baseline="0" dirty="0">
                <a:solidFill>
                  <a:srgbClr val="00FF00"/>
                </a:solidFill>
                <a:latin typeface="Cabin"/>
                <a:ea typeface="Cabin"/>
                <a:cs typeface="Cabin"/>
                <a:sym typeface="Cabin"/>
              </a:rPr>
              <a:t>, </a:t>
            </a:r>
            <a:r>
              <a:rPr lang="en-US" sz="4200" b="0" i="0" u="none" strike="noStrike" cap="none" baseline="0" dirty="0" err="1">
                <a:solidFill>
                  <a:srgbClr val="00FF00"/>
                </a:solidFill>
                <a:latin typeface="Cabin"/>
                <a:ea typeface="Cabin"/>
                <a:cs typeface="Cabin"/>
                <a:sym typeface="Cabin"/>
              </a:rPr>
              <a:t>Album.title</a:t>
            </a:r>
            <a:r>
              <a:rPr lang="en-US" sz="4200" b="0" i="0" u="none" strike="noStrike" cap="none" baseline="0" dirty="0">
                <a:solidFill>
                  <a:srgbClr val="00FF00"/>
                </a:solidFill>
                <a:latin typeface="Cabin"/>
                <a:ea typeface="Cabin"/>
                <a:cs typeface="Cabin"/>
                <a:sym typeface="Cabin"/>
              </a:rPr>
              <a:t>, </a:t>
            </a:r>
            <a:r>
              <a:rPr lang="en-US" sz="4200" b="0" i="0" u="none" strike="noStrike" cap="none" baseline="0" dirty="0" err="1">
                <a:solidFill>
                  <a:srgbClr val="00FF00"/>
                </a:solidFill>
                <a:latin typeface="Cabin"/>
                <a:ea typeface="Cabin"/>
                <a:cs typeface="Cabin"/>
                <a:sym typeface="Cabin"/>
              </a:rPr>
              <a:t>Genre.name</a:t>
            </a:r>
            <a:r>
              <a:rPr lang="en-US" sz="4200" b="0" i="0" u="none" strike="noStrike" cap="none" baseline="0" dirty="0">
                <a:solidFill>
                  <a:schemeClr val="lt1"/>
                </a:solidFill>
                <a:latin typeface="Cabin"/>
                <a:ea typeface="Cabin"/>
                <a:cs typeface="Cabin"/>
                <a:sym typeface="Cabin"/>
              </a:rPr>
              <a:t> </a:t>
            </a:r>
            <a:r>
              <a:rPr lang="en-US" sz="4200" b="0" i="0" u="none" strike="noStrike" cap="none" baseline="0" dirty="0">
                <a:solidFill>
                  <a:srgbClr val="FF7F00"/>
                </a:solidFill>
                <a:latin typeface="Cabin"/>
                <a:ea typeface="Cabin"/>
                <a:cs typeface="Cabin"/>
                <a:sym typeface="Cabin"/>
              </a:rPr>
              <a:t>from</a:t>
            </a:r>
            <a:r>
              <a:rPr lang="en-US" sz="4200" b="0" i="0" u="none" strike="noStrike" cap="none" baseline="0" dirty="0">
                <a:solidFill>
                  <a:schemeClr val="lt1"/>
                </a:solidFill>
                <a:latin typeface="Cabin"/>
                <a:ea typeface="Cabin"/>
                <a:cs typeface="Cabin"/>
                <a:sym typeface="Cabin"/>
              </a:rPr>
              <a:t> </a:t>
            </a:r>
            <a:r>
              <a:rPr lang="en-US" sz="4200" b="0" i="0" u="none" strike="noStrike" cap="none" baseline="0" dirty="0">
                <a:solidFill>
                  <a:srgbClr val="FFFF00"/>
                </a:solidFill>
                <a:latin typeface="Cabin"/>
                <a:ea typeface="Cabin"/>
                <a:cs typeface="Cabin"/>
                <a:sym typeface="Cabin"/>
              </a:rPr>
              <a:t>Track </a:t>
            </a:r>
            <a:r>
              <a:rPr lang="en-US" sz="4200" b="0" i="0" u="none" strike="noStrike" cap="none" baseline="0" dirty="0">
                <a:solidFill>
                  <a:srgbClr val="FF7F00"/>
                </a:solidFill>
                <a:latin typeface="Cabin"/>
                <a:ea typeface="Cabin"/>
                <a:cs typeface="Cabin"/>
                <a:sym typeface="Cabin"/>
              </a:rPr>
              <a:t>join</a:t>
            </a:r>
            <a:r>
              <a:rPr lang="en-US" sz="4200" b="0" i="0" u="none" strike="noStrike" cap="none" baseline="0" dirty="0">
                <a:solidFill>
                  <a:srgbClr val="FFFF00"/>
                </a:solidFill>
                <a:latin typeface="Cabin"/>
                <a:ea typeface="Cabin"/>
                <a:cs typeface="Cabin"/>
                <a:sym typeface="Cabin"/>
              </a:rPr>
              <a:t> Genre </a:t>
            </a:r>
            <a:r>
              <a:rPr lang="en-US" sz="4200" b="0" i="0" u="none" strike="noStrike" cap="none" baseline="0" dirty="0">
                <a:solidFill>
                  <a:srgbClr val="FF7F00"/>
                </a:solidFill>
                <a:latin typeface="Cabin"/>
                <a:ea typeface="Cabin"/>
                <a:cs typeface="Cabin"/>
                <a:sym typeface="Cabin"/>
              </a:rPr>
              <a:t>join</a:t>
            </a:r>
            <a:r>
              <a:rPr lang="en-US" sz="4200" b="0" i="0" u="none" strike="noStrike" cap="none" baseline="0" dirty="0">
                <a:solidFill>
                  <a:srgbClr val="FFFF00"/>
                </a:solidFill>
                <a:latin typeface="Cabin"/>
                <a:ea typeface="Cabin"/>
                <a:cs typeface="Cabin"/>
                <a:sym typeface="Cabin"/>
              </a:rPr>
              <a:t> Album </a:t>
            </a:r>
            <a:r>
              <a:rPr lang="en-US" sz="4200" b="0" i="0" u="none" strike="noStrike" cap="none" baseline="0" dirty="0">
                <a:solidFill>
                  <a:srgbClr val="FF7F00"/>
                </a:solidFill>
                <a:latin typeface="Cabin"/>
                <a:ea typeface="Cabin"/>
                <a:cs typeface="Cabin"/>
                <a:sym typeface="Cabin"/>
              </a:rPr>
              <a:t>join</a:t>
            </a:r>
            <a:r>
              <a:rPr lang="en-US" sz="4200" b="0" i="0" u="none" strike="noStrike" cap="none" baseline="0" dirty="0">
                <a:solidFill>
                  <a:srgbClr val="FFFF00"/>
                </a:solidFill>
                <a:latin typeface="Cabin"/>
                <a:ea typeface="Cabin"/>
                <a:cs typeface="Cabin"/>
                <a:sym typeface="Cabin"/>
              </a:rPr>
              <a:t> Artist</a:t>
            </a:r>
            <a:r>
              <a:rPr lang="en-US" sz="4200" b="0" i="0" u="none" strike="noStrike" cap="none" baseline="0" dirty="0">
                <a:solidFill>
                  <a:schemeClr val="lt1"/>
                </a:solidFill>
                <a:latin typeface="Cabin"/>
                <a:ea typeface="Cabin"/>
                <a:cs typeface="Cabin"/>
                <a:sym typeface="Cabin"/>
              </a:rPr>
              <a:t> </a:t>
            </a:r>
            <a:r>
              <a:rPr lang="en-US" sz="4200" b="0" i="0" u="none" strike="noStrike" cap="none" baseline="0" dirty="0">
                <a:solidFill>
                  <a:srgbClr val="FF7F00"/>
                </a:solidFill>
                <a:latin typeface="Cabin"/>
                <a:ea typeface="Cabin"/>
                <a:cs typeface="Cabin"/>
                <a:sym typeface="Cabin"/>
              </a:rPr>
              <a:t>on</a:t>
            </a:r>
            <a:r>
              <a:rPr lang="en-US" sz="4200" b="0" i="0" u="none" strike="noStrike" cap="none" baseline="0" dirty="0">
                <a:solidFill>
                  <a:schemeClr val="lt1"/>
                </a:solidFill>
                <a:latin typeface="Cabin"/>
                <a:ea typeface="Cabin"/>
                <a:cs typeface="Cabin"/>
                <a:sym typeface="Cabin"/>
              </a:rPr>
              <a:t> </a:t>
            </a:r>
            <a:r>
              <a:rPr lang="en-US" sz="4200" b="0" i="0" u="none" strike="noStrike" cap="none" baseline="0" dirty="0" err="1">
                <a:solidFill>
                  <a:srgbClr val="FF00FF"/>
                </a:solidFill>
                <a:latin typeface="Cabin"/>
                <a:ea typeface="Cabin"/>
                <a:cs typeface="Cabin"/>
                <a:sym typeface="Cabin"/>
              </a:rPr>
              <a:t>Track.genre_id</a:t>
            </a:r>
            <a:r>
              <a:rPr lang="en-US" sz="4200" b="0" i="0" u="none" strike="noStrike" cap="none" baseline="0" dirty="0">
                <a:solidFill>
                  <a:srgbClr val="FF00FF"/>
                </a:solidFill>
                <a:latin typeface="Cabin"/>
                <a:ea typeface="Cabin"/>
                <a:cs typeface="Cabin"/>
                <a:sym typeface="Cabin"/>
              </a:rPr>
              <a:t> = </a:t>
            </a:r>
            <a:r>
              <a:rPr lang="en-US" sz="4200" b="0" i="0" u="none" strike="noStrike" cap="none" baseline="0" dirty="0" err="1">
                <a:solidFill>
                  <a:srgbClr val="FF00FF"/>
                </a:solidFill>
                <a:latin typeface="Cabin"/>
                <a:ea typeface="Cabin"/>
                <a:cs typeface="Cabin"/>
                <a:sym typeface="Cabin"/>
              </a:rPr>
              <a:t>Genre.id</a:t>
            </a:r>
            <a:r>
              <a:rPr lang="en-US" sz="4200" b="0" i="0" u="none" strike="noStrike" cap="none" baseline="0" dirty="0">
                <a:solidFill>
                  <a:srgbClr val="FF00FF"/>
                </a:solidFill>
                <a:latin typeface="Cabin"/>
                <a:ea typeface="Cabin"/>
                <a:cs typeface="Cabin"/>
                <a:sym typeface="Cabin"/>
              </a:rPr>
              <a:t> and </a:t>
            </a:r>
            <a:r>
              <a:rPr lang="en-US" sz="4200" b="0" i="0" u="none" strike="noStrike" cap="none" baseline="0" dirty="0" err="1">
                <a:solidFill>
                  <a:srgbClr val="FF00FF"/>
                </a:solidFill>
                <a:latin typeface="Cabin"/>
                <a:ea typeface="Cabin"/>
                <a:cs typeface="Cabin"/>
                <a:sym typeface="Cabin"/>
              </a:rPr>
              <a:t>Track.album_id</a:t>
            </a:r>
            <a:r>
              <a:rPr lang="en-US" sz="4200" b="0" i="0" u="none" strike="noStrike" cap="none" baseline="0" dirty="0">
                <a:solidFill>
                  <a:srgbClr val="FF00FF"/>
                </a:solidFill>
                <a:latin typeface="Cabin"/>
                <a:ea typeface="Cabin"/>
                <a:cs typeface="Cabin"/>
                <a:sym typeface="Cabin"/>
              </a:rPr>
              <a:t> = </a:t>
            </a:r>
            <a:r>
              <a:rPr lang="en-US" sz="4200" b="0" i="0" u="none" strike="noStrike" cap="none" baseline="0" dirty="0" err="1">
                <a:solidFill>
                  <a:srgbClr val="FF00FF"/>
                </a:solidFill>
                <a:latin typeface="Cabin"/>
                <a:ea typeface="Cabin"/>
                <a:cs typeface="Cabin"/>
                <a:sym typeface="Cabin"/>
              </a:rPr>
              <a:t>Album.id</a:t>
            </a:r>
            <a:r>
              <a:rPr lang="en-US" sz="4200" b="0" i="0" u="none" strike="noStrike" cap="none" baseline="0" dirty="0">
                <a:solidFill>
                  <a:srgbClr val="FF00FF"/>
                </a:solidFill>
                <a:latin typeface="Cabin"/>
                <a:ea typeface="Cabin"/>
                <a:cs typeface="Cabin"/>
                <a:sym typeface="Cabin"/>
              </a:rPr>
              <a:t> and </a:t>
            </a:r>
            <a:r>
              <a:rPr lang="en-US" sz="4200" b="0" i="0" u="none" strike="noStrike" cap="none" baseline="0" dirty="0" err="1">
                <a:solidFill>
                  <a:srgbClr val="FF00FF"/>
                </a:solidFill>
                <a:latin typeface="Cabin"/>
                <a:ea typeface="Cabin"/>
                <a:cs typeface="Cabin"/>
                <a:sym typeface="Cabin"/>
              </a:rPr>
              <a:t>Album.artist_id</a:t>
            </a:r>
            <a:r>
              <a:rPr lang="en-US" sz="4200" b="0" i="0" u="none" strike="noStrike" cap="none" baseline="0" dirty="0">
                <a:solidFill>
                  <a:srgbClr val="FF00FF"/>
                </a:solidFill>
                <a:latin typeface="Cabin"/>
                <a:ea typeface="Cabin"/>
                <a:cs typeface="Cabin"/>
                <a:sym typeface="Cabin"/>
              </a:rPr>
              <a:t> = </a:t>
            </a:r>
            <a:r>
              <a:rPr lang="en-US" sz="4200" b="0" i="0" u="none" strike="noStrike" cap="none" baseline="0" dirty="0" err="1">
                <a:solidFill>
                  <a:srgbClr val="FF00FF"/>
                </a:solidFill>
                <a:latin typeface="Cabin"/>
                <a:ea typeface="Cabin"/>
                <a:cs typeface="Cabin"/>
                <a:sym typeface="Cabin"/>
              </a:rPr>
              <a:t>Artist.id</a:t>
            </a:r>
            <a:endParaRPr lang="en-US" sz="4200" b="0" i="0" u="none" strike="noStrike" cap="none" baseline="0" dirty="0">
              <a:solidFill>
                <a:srgbClr val="FF00FF"/>
              </a:solidFill>
              <a:latin typeface="Cabin"/>
              <a:ea typeface="Cabin"/>
              <a:cs typeface="Cabin"/>
              <a:sym typeface="Cabin"/>
            </a:endParaRPr>
          </a:p>
        </p:txBody>
      </p:sp>
      <p:sp>
        <p:nvSpPr>
          <p:cNvPr id="780" name="Shape 780"/>
          <p:cNvSpPr txBox="1"/>
          <p:nvPr/>
        </p:nvSpPr>
        <p:spPr>
          <a:xfrm>
            <a:off x="12615861" y="4565650"/>
            <a:ext cx="3048000"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3600" b="0" i="0" u="none" strike="noStrike" cap="none" baseline="0">
                <a:solidFill>
                  <a:srgbClr val="00FF00"/>
                </a:solidFill>
                <a:latin typeface="Cabin"/>
                <a:ea typeface="Cabin"/>
                <a:cs typeface="Cabin"/>
                <a:sym typeface="Cabin"/>
              </a:rPr>
              <a:t>What we want to see</a:t>
            </a:r>
          </a:p>
        </p:txBody>
      </p:sp>
      <p:sp>
        <p:nvSpPr>
          <p:cNvPr id="781" name="Shape 781"/>
          <p:cNvSpPr txBox="1"/>
          <p:nvPr/>
        </p:nvSpPr>
        <p:spPr>
          <a:xfrm>
            <a:off x="12450761" y="5962650"/>
            <a:ext cx="3365499"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a:solidFill>
                  <a:srgbClr val="FFFF00"/>
                </a:solidFill>
                <a:latin typeface="Cabin"/>
                <a:ea typeface="Cabin"/>
                <a:cs typeface="Cabin"/>
                <a:sym typeface="Cabin"/>
              </a:rPr>
              <a:t>The tables which hold the data</a:t>
            </a:r>
          </a:p>
        </p:txBody>
      </p:sp>
      <p:sp>
        <p:nvSpPr>
          <p:cNvPr id="782" name="Shape 782"/>
          <p:cNvSpPr txBox="1"/>
          <p:nvPr/>
        </p:nvSpPr>
        <p:spPr>
          <a:xfrm>
            <a:off x="12615861" y="7321550"/>
            <a:ext cx="3048000" cy="11430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a:solidFill>
                  <a:srgbClr val="FF00FF"/>
                </a:solidFill>
                <a:latin typeface="Cabin"/>
                <a:ea typeface="Cabin"/>
                <a:cs typeface="Cabin"/>
                <a:sym typeface="Cabin"/>
              </a:rPr>
              <a:t>How the tables are linked</a:t>
            </a:r>
          </a:p>
        </p:txBody>
      </p:sp>
      <p:pic>
        <p:nvPicPr>
          <p:cNvPr id="2" name="Picture 1" descr="Screen Shot 2015-08-10 at 11.46.3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311" y="4952999"/>
            <a:ext cx="8864747" cy="3819769"/>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8" name="Shape 788"/>
          <p:cNvPicPr preferRelativeResize="0"/>
          <p:nvPr/>
        </p:nvPicPr>
        <p:blipFill rotWithShape="1">
          <a:blip r:embed="rId3">
            <a:alphaModFix/>
          </a:blip>
          <a:srcRect/>
          <a:stretch/>
        </p:blipFill>
        <p:spPr>
          <a:xfrm>
            <a:off x="1663700" y="965200"/>
            <a:ext cx="13185775" cy="7988300"/>
          </a:xfrm>
          <a:prstGeom prst="rect">
            <a:avLst/>
          </a:prstGeom>
          <a:noFill/>
          <a:ln>
            <a:noFill/>
          </a:ln>
        </p:spPr>
      </p:pic>
      <p:pic>
        <p:nvPicPr>
          <p:cNvPr id="4" name="Picture 3" descr="Screen Shot 2015-08-10 at 11.46.3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1464" y="4327768"/>
            <a:ext cx="8864747" cy="3819769"/>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title"/>
          </p:nvPr>
        </p:nvSpPr>
        <p:spPr>
          <a:xfrm>
            <a:off x="1155700" y="1536700"/>
            <a:ext cx="13931900" cy="3086099"/>
          </a:xfrm>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7600" b="0" i="0" u="none" strike="noStrike" cap="none" baseline="0" dirty="0" smtClean="0">
                <a:solidFill>
                  <a:srgbClr val="FF00FF"/>
                </a:solidFill>
                <a:latin typeface="Cabin"/>
                <a:ea typeface="Cabin"/>
                <a:cs typeface="Cabin"/>
                <a:sym typeface="Cabin"/>
              </a:rPr>
              <a:t>Many-To-Many</a:t>
            </a:r>
            <a:r>
              <a:rPr lang="en-US" sz="7600" b="0" i="0" u="none" strike="noStrike" cap="none" dirty="0" smtClean="0">
                <a:solidFill>
                  <a:srgbClr val="FF00FF"/>
                </a:solidFill>
                <a:latin typeface="Cabin"/>
                <a:ea typeface="Cabin"/>
                <a:cs typeface="Cabin"/>
                <a:sym typeface="Cabin"/>
              </a:rPr>
              <a:t> Relationships</a:t>
            </a:r>
            <a:endParaRPr lang="en-US" sz="7600" b="0" i="0" u="none" strike="noStrike" cap="none" baseline="0" dirty="0">
              <a:solidFill>
                <a:srgbClr val="FF00FF"/>
              </a:solidFill>
              <a:latin typeface="Cabin"/>
              <a:ea typeface="Cabin"/>
              <a:cs typeface="Cabin"/>
              <a:sym typeface="Cabin"/>
            </a:endParaRPr>
          </a:p>
        </p:txBody>
      </p:sp>
      <p:sp>
        <p:nvSpPr>
          <p:cNvPr id="721" name="Shape 721"/>
          <p:cNvSpPr txBox="1">
            <a:spLocks noGrp="1"/>
          </p:cNvSpPr>
          <p:nvPr>
            <p:ph type="body" idx="1"/>
          </p:nvPr>
        </p:nvSpPr>
        <p:spPr>
          <a:xfrm>
            <a:off x="1155700" y="4711700"/>
            <a:ext cx="13931900" cy="1054100"/>
          </a:xfrm>
          <a:prstGeom prst="rect">
            <a:avLst/>
          </a:prstGeom>
          <a:noFill/>
          <a:ln>
            <a:noFill/>
          </a:ln>
        </p:spPr>
        <p:txBody>
          <a:bodyPr lIns="38100" tIns="38100" rIns="38100" bIns="38100" anchor="t" anchorCtr="0">
            <a:noAutofit/>
          </a:bodyPr>
          <a:lstStyle/>
          <a:p>
            <a:pPr marL="342900" marR="0" lvl="0" indent="-342900" algn="ctr" rtl="0">
              <a:spcBef>
                <a:spcPts val="0"/>
              </a:spcBef>
              <a:spcAft>
                <a:spcPts val="0"/>
              </a:spcAft>
              <a:buNone/>
            </a:pPr>
            <a:endParaRPr/>
          </a:p>
        </p:txBody>
      </p:sp>
      <p:sp>
        <p:nvSpPr>
          <p:cNvPr id="722" name="Shape 722"/>
          <p:cNvSpPr txBox="1"/>
          <p:nvPr/>
        </p:nvSpPr>
        <p:spPr>
          <a:xfrm>
            <a:off x="560310" y="8039100"/>
            <a:ext cx="15128376" cy="622199"/>
          </a:xfrm>
          <a:prstGeom prst="rect">
            <a:avLst/>
          </a:prstGeom>
          <a:noFill/>
          <a:ln>
            <a:noFill/>
          </a:ln>
        </p:spPr>
        <p:txBody>
          <a:bodyPr lIns="0" tIns="0" rIns="0" bIns="0" anchor="ctr" anchorCtr="0">
            <a:noAutofit/>
          </a:bodyPr>
          <a:lstStyle/>
          <a:p>
            <a:pPr lvl="0" algn="ctr">
              <a:buClr>
                <a:srgbClr val="FFFF00"/>
              </a:buClr>
              <a:buSzPct val="25000"/>
            </a:pPr>
            <a:r>
              <a:rPr lang="en-US" sz="3600" u="sng" dirty="0">
                <a:solidFill>
                  <a:srgbClr val="FFFF00"/>
                </a:solidFill>
                <a:latin typeface="Cabin"/>
                <a:ea typeface="Cabin"/>
                <a:cs typeface="Cabin"/>
                <a:sym typeface="Cabin"/>
                <a:hlinkClick r:id="rId3"/>
              </a:rPr>
              <a:t>https://en.wikipedia.org/wiki/Many-to-many_(data_model)</a:t>
            </a:r>
            <a:endParaRPr lang="en-US" sz="3600" b="0" i="0" u="sng" strike="noStrike" cap="none" baseline="0" dirty="0">
              <a:solidFill>
                <a:srgbClr val="FFFF00"/>
              </a:solidFill>
              <a:latin typeface="Cabin"/>
              <a:ea typeface="Cabin"/>
              <a:cs typeface="Cabin"/>
              <a:sym typeface="Cabin"/>
              <a:hlinkClick r:id="rId3"/>
            </a:endParaRPr>
          </a:p>
        </p:txBody>
      </p:sp>
    </p:spTree>
    <p:extLst>
      <p:ext uri="{BB962C8B-B14F-4D97-AF65-F5344CB8AC3E}">
        <p14:creationId xmlns:p14="http://schemas.microsoft.com/office/powerpoint/2010/main" val="21962585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26" name="Shape 626"/>
          <p:cNvSpPr txBox="1"/>
          <p:nvPr/>
        </p:nvSpPr>
        <p:spPr>
          <a:xfrm>
            <a:off x="9267214" y="759068"/>
            <a:ext cx="2715846" cy="3136899"/>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606" name="Shape 606"/>
          <p:cNvSpPr txBox="1"/>
          <p:nvPr/>
        </p:nvSpPr>
        <p:spPr>
          <a:xfrm>
            <a:off x="1484312" y="1651000"/>
            <a:ext cx="1582737"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Album  </a:t>
            </a:r>
          </a:p>
        </p:txBody>
      </p:sp>
      <p:sp>
        <p:nvSpPr>
          <p:cNvPr id="607" name="Shape 607"/>
          <p:cNvSpPr txBox="1"/>
          <p:nvPr/>
        </p:nvSpPr>
        <p:spPr>
          <a:xfrm>
            <a:off x="1104900" y="1257300"/>
            <a:ext cx="2349499" cy="1409700"/>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cxnSp>
        <p:nvCxnSpPr>
          <p:cNvPr id="608" name="Shape 608"/>
          <p:cNvCxnSpPr/>
          <p:nvPr/>
        </p:nvCxnSpPr>
        <p:spPr>
          <a:xfrm rot="10800000" flipH="1">
            <a:off x="3598862" y="1910461"/>
            <a:ext cx="5598000" cy="12000"/>
          </a:xfrm>
          <a:prstGeom prst="straightConnector1">
            <a:avLst/>
          </a:prstGeom>
          <a:noFill/>
          <a:ln w="88900" cap="rnd" cmpd="sng">
            <a:solidFill>
              <a:srgbClr val="FFFF00"/>
            </a:solidFill>
            <a:prstDash val="solid"/>
            <a:miter/>
            <a:headEnd type="stealth" w="med" len="med"/>
            <a:tailEnd type="none" w="med" len="med"/>
          </a:ln>
        </p:spPr>
      </p:cxnSp>
      <p:sp>
        <p:nvSpPr>
          <p:cNvPr id="609" name="Shape 609"/>
          <p:cNvSpPr txBox="1"/>
          <p:nvPr/>
        </p:nvSpPr>
        <p:spPr>
          <a:xfrm>
            <a:off x="5383197" y="901700"/>
            <a:ext cx="2540400"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belongs-to</a:t>
            </a:r>
          </a:p>
        </p:txBody>
      </p:sp>
      <p:sp>
        <p:nvSpPr>
          <p:cNvPr id="610" name="Shape 610"/>
          <p:cNvSpPr txBox="1"/>
          <p:nvPr/>
        </p:nvSpPr>
        <p:spPr>
          <a:xfrm>
            <a:off x="6413500" y="4610100"/>
            <a:ext cx="2412999" cy="762000"/>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4000" b="0" i="0" u="none" strike="noStrike" cap="none" baseline="0">
                <a:solidFill>
                  <a:srgbClr val="000000"/>
                </a:solidFill>
                <a:latin typeface="Cabin"/>
                <a:ea typeface="Cabin"/>
                <a:cs typeface="Cabin"/>
                <a:sym typeface="Cabin"/>
              </a:rPr>
              <a:t>Album</a:t>
            </a:r>
          </a:p>
        </p:txBody>
      </p:sp>
      <p:sp>
        <p:nvSpPr>
          <p:cNvPr id="611" name="Shape 611"/>
          <p:cNvSpPr txBox="1"/>
          <p:nvPr/>
        </p:nvSpPr>
        <p:spPr>
          <a:xfrm>
            <a:off x="6413500" y="54102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000" b="0" i="0" u="none" strike="noStrike" cap="none" baseline="0" dirty="0">
                <a:solidFill>
                  <a:srgbClr val="FF7F00"/>
                </a:solidFill>
                <a:latin typeface="Cabin"/>
                <a:ea typeface="Cabin"/>
                <a:cs typeface="Cabin"/>
                <a:sym typeface="Cabin"/>
              </a:rPr>
              <a:t>id</a:t>
            </a:r>
          </a:p>
        </p:txBody>
      </p:sp>
      <p:sp>
        <p:nvSpPr>
          <p:cNvPr id="612" name="Shape 612"/>
          <p:cNvSpPr txBox="1"/>
          <p:nvPr/>
        </p:nvSpPr>
        <p:spPr>
          <a:xfrm>
            <a:off x="6413500" y="61722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a:solidFill>
                  <a:srgbClr val="00FF00"/>
                </a:solidFill>
                <a:latin typeface="Cabin"/>
                <a:ea typeface="Cabin"/>
                <a:cs typeface="Cabin"/>
                <a:sym typeface="Cabin"/>
              </a:rPr>
              <a:t>title</a:t>
            </a:r>
          </a:p>
        </p:txBody>
      </p:sp>
      <p:sp>
        <p:nvSpPr>
          <p:cNvPr id="613" name="Shape 613"/>
          <p:cNvSpPr txBox="1"/>
          <p:nvPr/>
        </p:nvSpPr>
        <p:spPr>
          <a:xfrm>
            <a:off x="12865100" y="3314700"/>
            <a:ext cx="2412999" cy="762000"/>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4000" b="0" i="0" u="none" strike="noStrike" cap="none" baseline="0">
                <a:solidFill>
                  <a:srgbClr val="000000"/>
                </a:solidFill>
                <a:latin typeface="Cabin"/>
                <a:ea typeface="Cabin"/>
                <a:cs typeface="Cabin"/>
                <a:sym typeface="Cabin"/>
              </a:rPr>
              <a:t>Track</a:t>
            </a:r>
          </a:p>
        </p:txBody>
      </p:sp>
      <p:sp>
        <p:nvSpPr>
          <p:cNvPr id="614" name="Shape 614"/>
          <p:cNvSpPr txBox="1"/>
          <p:nvPr/>
        </p:nvSpPr>
        <p:spPr>
          <a:xfrm>
            <a:off x="12865100" y="41148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000" b="0" i="0" u="none" strike="noStrike" cap="none" baseline="0">
                <a:solidFill>
                  <a:srgbClr val="FF7F00"/>
                </a:solidFill>
                <a:latin typeface="Cabin"/>
                <a:ea typeface="Cabin"/>
                <a:cs typeface="Cabin"/>
                <a:sym typeface="Cabin"/>
              </a:rPr>
              <a:t>id</a:t>
            </a:r>
          </a:p>
        </p:txBody>
      </p:sp>
      <p:sp>
        <p:nvSpPr>
          <p:cNvPr id="615" name="Shape 615"/>
          <p:cNvSpPr txBox="1"/>
          <p:nvPr/>
        </p:nvSpPr>
        <p:spPr>
          <a:xfrm>
            <a:off x="12865100" y="48768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a:solidFill>
                  <a:srgbClr val="00FF00"/>
                </a:solidFill>
                <a:latin typeface="Cabin"/>
                <a:ea typeface="Cabin"/>
                <a:cs typeface="Cabin"/>
                <a:sym typeface="Cabin"/>
              </a:rPr>
              <a:t>title</a:t>
            </a:r>
          </a:p>
        </p:txBody>
      </p:sp>
      <p:sp>
        <p:nvSpPr>
          <p:cNvPr id="616" name="Shape 616"/>
          <p:cNvSpPr txBox="1"/>
          <p:nvPr/>
        </p:nvSpPr>
        <p:spPr>
          <a:xfrm>
            <a:off x="12865100" y="56642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000" b="0" i="0" u="none" strike="noStrike" cap="none" baseline="0">
                <a:solidFill>
                  <a:schemeClr val="lt1"/>
                </a:solidFill>
                <a:latin typeface="Cabin"/>
                <a:ea typeface="Cabin"/>
                <a:cs typeface="Cabin"/>
                <a:sym typeface="Cabin"/>
              </a:rPr>
              <a:t>rating</a:t>
            </a:r>
          </a:p>
        </p:txBody>
      </p:sp>
      <p:sp>
        <p:nvSpPr>
          <p:cNvPr id="617" name="Shape 617"/>
          <p:cNvSpPr txBox="1"/>
          <p:nvPr/>
        </p:nvSpPr>
        <p:spPr>
          <a:xfrm>
            <a:off x="12865100" y="64008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000" b="0" i="0" u="none" strike="noStrike" cap="none" baseline="0">
                <a:solidFill>
                  <a:schemeClr val="lt1"/>
                </a:solidFill>
                <a:latin typeface="Cabin"/>
                <a:ea typeface="Cabin"/>
                <a:cs typeface="Cabin"/>
                <a:sym typeface="Cabin"/>
              </a:rPr>
              <a:t>len</a:t>
            </a:r>
          </a:p>
        </p:txBody>
      </p:sp>
      <p:sp>
        <p:nvSpPr>
          <p:cNvPr id="618" name="Shape 618"/>
          <p:cNvSpPr txBox="1"/>
          <p:nvPr/>
        </p:nvSpPr>
        <p:spPr>
          <a:xfrm>
            <a:off x="12865100" y="71882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000" b="0" i="0" u="none" strike="noStrike" cap="none" baseline="0">
                <a:solidFill>
                  <a:schemeClr val="lt1"/>
                </a:solidFill>
                <a:latin typeface="Cabin"/>
                <a:ea typeface="Cabin"/>
                <a:cs typeface="Cabin"/>
                <a:sym typeface="Cabin"/>
              </a:rPr>
              <a:t>count</a:t>
            </a:r>
          </a:p>
        </p:txBody>
      </p:sp>
      <p:sp>
        <p:nvSpPr>
          <p:cNvPr id="619" name="Shape 619"/>
          <p:cNvSpPr txBox="1"/>
          <p:nvPr/>
        </p:nvSpPr>
        <p:spPr>
          <a:xfrm>
            <a:off x="12865100" y="79502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4000" b="0" i="0" u="none" strike="noStrike" cap="none" baseline="0">
                <a:solidFill>
                  <a:srgbClr val="FF00FF"/>
                </a:solidFill>
                <a:latin typeface="Cabin"/>
                <a:ea typeface="Cabin"/>
                <a:cs typeface="Cabin"/>
                <a:sym typeface="Cabin"/>
              </a:rPr>
              <a:t>album_id</a:t>
            </a:r>
          </a:p>
        </p:txBody>
      </p:sp>
      <p:cxnSp>
        <p:nvCxnSpPr>
          <p:cNvPr id="620" name="Shape 620"/>
          <p:cNvCxnSpPr/>
          <p:nvPr/>
        </p:nvCxnSpPr>
        <p:spPr>
          <a:xfrm>
            <a:off x="8985250" y="5826125"/>
            <a:ext cx="3579812" cy="2411411"/>
          </a:xfrm>
          <a:prstGeom prst="straightConnector1">
            <a:avLst/>
          </a:prstGeom>
          <a:noFill/>
          <a:ln w="88900" cap="rnd" cmpd="sng">
            <a:solidFill>
              <a:srgbClr val="FF00FF"/>
            </a:solidFill>
            <a:prstDash val="solid"/>
            <a:miter/>
            <a:headEnd type="stealth" w="med" len="med"/>
            <a:tailEnd type="none" w="med" len="med"/>
          </a:ln>
        </p:spPr>
      </p:cxnSp>
      <p:sp>
        <p:nvSpPr>
          <p:cNvPr id="621" name="Shape 621"/>
          <p:cNvSpPr txBox="1"/>
          <p:nvPr/>
        </p:nvSpPr>
        <p:spPr>
          <a:xfrm>
            <a:off x="1816100" y="4076700"/>
            <a:ext cx="3166208" cy="21843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600" b="0" i="0" u="none" strike="noStrike" cap="none" baseline="0" dirty="0">
                <a:solidFill>
                  <a:srgbClr val="FFFF00"/>
                </a:solidFill>
                <a:latin typeface="Cabin"/>
                <a:ea typeface="Cabin"/>
                <a:cs typeface="Cabin"/>
                <a:sym typeface="Cabin"/>
              </a:rPr>
              <a:t>Table</a:t>
            </a:r>
          </a:p>
          <a:p>
            <a:pPr marL="0" marR="0" lvl="0" indent="0" algn="ctr" rtl="0">
              <a:lnSpc>
                <a:spcPct val="100000"/>
              </a:lnSpc>
              <a:spcBef>
                <a:spcPts val="0"/>
              </a:spcBef>
              <a:spcAft>
                <a:spcPts val="0"/>
              </a:spcAft>
              <a:buClr>
                <a:srgbClr val="FF7F00"/>
              </a:buClr>
              <a:buSzPct val="25000"/>
              <a:buFont typeface="Cabin"/>
              <a:buNone/>
            </a:pPr>
            <a:r>
              <a:rPr lang="en-US" sz="3600" b="0" i="0" u="none" strike="noStrike" cap="none" baseline="0" dirty="0">
                <a:solidFill>
                  <a:srgbClr val="FF7F00"/>
                </a:solidFill>
                <a:latin typeface="Cabin"/>
                <a:ea typeface="Cabin"/>
                <a:cs typeface="Cabin"/>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US" sz="3600" b="0" i="0" u="none" strike="noStrike" cap="none" baseline="0" dirty="0">
                <a:solidFill>
                  <a:srgbClr val="00FF00"/>
                </a:solidFill>
                <a:latin typeface="Cabin"/>
                <a:ea typeface="Cabin"/>
                <a:cs typeface="Cabin"/>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US" sz="3600" b="0" i="0" u="none" strike="noStrike" cap="none" baseline="0" dirty="0">
                <a:solidFill>
                  <a:srgbClr val="FF00FF"/>
                </a:solidFill>
                <a:latin typeface="Cabin"/>
                <a:ea typeface="Cabin"/>
                <a:cs typeface="Cabin"/>
                <a:sym typeface="Cabin"/>
              </a:rPr>
              <a:t>Foreign key</a:t>
            </a:r>
          </a:p>
        </p:txBody>
      </p:sp>
      <p:sp>
        <p:nvSpPr>
          <p:cNvPr id="622" name="Shape 622"/>
          <p:cNvSpPr txBox="1"/>
          <p:nvPr/>
        </p:nvSpPr>
        <p:spPr>
          <a:xfrm>
            <a:off x="9877425" y="1016000"/>
            <a:ext cx="1382712"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Track  </a:t>
            </a:r>
          </a:p>
        </p:txBody>
      </p:sp>
      <p:sp>
        <p:nvSpPr>
          <p:cNvPr id="623" name="Shape 623"/>
          <p:cNvSpPr txBox="1"/>
          <p:nvPr/>
        </p:nvSpPr>
        <p:spPr>
          <a:xfrm>
            <a:off x="10061575" y="2692400"/>
            <a:ext cx="1039811"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Len  </a:t>
            </a:r>
          </a:p>
        </p:txBody>
      </p:sp>
      <p:sp>
        <p:nvSpPr>
          <p:cNvPr id="624" name="Shape 624"/>
          <p:cNvSpPr txBox="1"/>
          <p:nvPr/>
        </p:nvSpPr>
        <p:spPr>
          <a:xfrm>
            <a:off x="9877425" y="2159000"/>
            <a:ext cx="1611189"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dirty="0">
                <a:solidFill>
                  <a:schemeClr val="lt1"/>
                </a:solidFill>
                <a:latin typeface="Cabin"/>
                <a:ea typeface="Cabin"/>
                <a:cs typeface="Cabin"/>
                <a:sym typeface="Cabin"/>
              </a:rPr>
              <a:t>Rating</a:t>
            </a:r>
          </a:p>
        </p:txBody>
      </p:sp>
      <p:sp>
        <p:nvSpPr>
          <p:cNvPr id="625" name="Shape 625"/>
          <p:cNvSpPr txBox="1"/>
          <p:nvPr/>
        </p:nvSpPr>
        <p:spPr>
          <a:xfrm>
            <a:off x="9931400" y="3162300"/>
            <a:ext cx="1300162"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a:solidFill>
                  <a:schemeClr val="lt1"/>
                </a:solidFill>
                <a:latin typeface="Cabin"/>
                <a:ea typeface="Cabin"/>
                <a:cs typeface="Cabin"/>
                <a:sym typeface="Cabin"/>
              </a:rPr>
              <a:t>Count</a:t>
            </a:r>
          </a:p>
        </p:txBody>
      </p:sp>
      <p:sp>
        <p:nvSpPr>
          <p:cNvPr id="627" name="Shape 627"/>
          <p:cNvSpPr txBox="1"/>
          <p:nvPr/>
        </p:nvSpPr>
        <p:spPr>
          <a:xfrm>
            <a:off x="9963150" y="1549400"/>
            <a:ext cx="1216024"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dirty="0">
                <a:solidFill>
                  <a:schemeClr val="lt1"/>
                </a:solidFill>
                <a:latin typeface="Cabin"/>
                <a:ea typeface="Cabin"/>
                <a:cs typeface="Cabin"/>
                <a:sym typeface="Cabin"/>
              </a:rPr>
              <a:t>Title  </a:t>
            </a:r>
          </a:p>
        </p:txBody>
      </p:sp>
      <p:sp>
        <p:nvSpPr>
          <p:cNvPr id="2" name="TextBox 1"/>
          <p:cNvSpPr txBox="1"/>
          <p:nvPr/>
        </p:nvSpPr>
        <p:spPr>
          <a:xfrm>
            <a:off x="11451704" y="6672590"/>
            <a:ext cx="1062711" cy="523220"/>
          </a:xfrm>
          <a:prstGeom prst="rect">
            <a:avLst/>
          </a:prstGeom>
          <a:noFill/>
        </p:spPr>
        <p:txBody>
          <a:bodyPr wrap="none" rtlCol="0">
            <a:spAutoFit/>
          </a:bodyPr>
          <a:lstStyle/>
          <a:p>
            <a:r>
              <a:rPr lang="en-US" sz="2800" dirty="0" smtClean="0">
                <a:solidFill>
                  <a:schemeClr val="bg1"/>
                </a:solidFill>
              </a:rPr>
              <a:t>Many</a:t>
            </a:r>
            <a:endParaRPr lang="en-US" sz="2800" dirty="0">
              <a:solidFill>
                <a:schemeClr val="bg1"/>
              </a:solidFill>
            </a:endParaRPr>
          </a:p>
        </p:txBody>
      </p:sp>
      <p:sp>
        <p:nvSpPr>
          <p:cNvPr id="25" name="TextBox 24"/>
          <p:cNvSpPr txBox="1"/>
          <p:nvPr/>
        </p:nvSpPr>
        <p:spPr>
          <a:xfrm>
            <a:off x="9267214" y="5140980"/>
            <a:ext cx="863362" cy="523220"/>
          </a:xfrm>
          <a:prstGeom prst="rect">
            <a:avLst/>
          </a:prstGeom>
          <a:noFill/>
        </p:spPr>
        <p:txBody>
          <a:bodyPr wrap="none" rtlCol="0">
            <a:spAutoFit/>
          </a:bodyPr>
          <a:lstStyle/>
          <a:p>
            <a:r>
              <a:rPr lang="en-US" sz="2800" dirty="0" smtClean="0">
                <a:solidFill>
                  <a:schemeClr val="bg1"/>
                </a:solidFill>
              </a:rPr>
              <a:t>One</a:t>
            </a:r>
            <a:endParaRPr lang="en-US" sz="2800" dirty="0">
              <a:solidFill>
                <a:schemeClr val="bg1"/>
              </a:solidFill>
            </a:endParaRPr>
          </a:p>
        </p:txBody>
      </p:sp>
      <p:sp>
        <p:nvSpPr>
          <p:cNvPr id="3" name="Rectangle 2"/>
          <p:cNvSpPr/>
          <p:nvPr/>
        </p:nvSpPr>
        <p:spPr>
          <a:xfrm>
            <a:off x="256527" y="8327479"/>
            <a:ext cx="9065928" cy="523220"/>
          </a:xfrm>
          <a:prstGeom prst="rect">
            <a:avLst/>
          </a:prstGeom>
        </p:spPr>
        <p:txBody>
          <a:bodyPr wrap="none">
            <a:spAutoFit/>
          </a:bodyPr>
          <a:lstStyle/>
          <a:p>
            <a:r>
              <a:rPr lang="en-US" sz="2800" dirty="0">
                <a:solidFill>
                  <a:srgbClr val="00FF00"/>
                </a:solidFill>
              </a:rPr>
              <a:t>https://</a:t>
            </a:r>
            <a:r>
              <a:rPr lang="en-US" sz="2800" dirty="0" err="1">
                <a:solidFill>
                  <a:srgbClr val="00FF00"/>
                </a:solidFill>
              </a:rPr>
              <a:t>en.wikipedia.org</a:t>
            </a:r>
            <a:r>
              <a:rPr lang="en-US" sz="2800" dirty="0">
                <a:solidFill>
                  <a:srgbClr val="00FF00"/>
                </a:solidFill>
              </a:rPr>
              <a:t>/wiki/One-to-many_(</a:t>
            </a:r>
            <a:r>
              <a:rPr lang="en-US" sz="2800" dirty="0" err="1">
                <a:solidFill>
                  <a:srgbClr val="00FF00"/>
                </a:solidFill>
              </a:rPr>
              <a:t>data_model</a:t>
            </a:r>
            <a:r>
              <a:rPr lang="en-US" sz="2800" dirty="0">
                <a:solidFill>
                  <a:srgbClr val="00FF00"/>
                </a:solidFill>
              </a:rPr>
              <a:t>)</a:t>
            </a:r>
          </a:p>
        </p:txBody>
      </p:sp>
      <p:sp>
        <p:nvSpPr>
          <p:cNvPr id="28" name="TextBox 27"/>
          <p:cNvSpPr txBox="1"/>
          <p:nvPr/>
        </p:nvSpPr>
        <p:spPr>
          <a:xfrm>
            <a:off x="13037707" y="759068"/>
            <a:ext cx="2240392" cy="954107"/>
          </a:xfrm>
          <a:prstGeom prst="rect">
            <a:avLst/>
          </a:prstGeom>
          <a:noFill/>
        </p:spPr>
        <p:txBody>
          <a:bodyPr wrap="none" rtlCol="0">
            <a:spAutoFit/>
          </a:bodyPr>
          <a:lstStyle/>
          <a:p>
            <a:r>
              <a:rPr lang="en-US" sz="2800" dirty="0" smtClean="0">
                <a:solidFill>
                  <a:schemeClr val="bg1"/>
                </a:solidFill>
              </a:rPr>
              <a:t>Review:</a:t>
            </a:r>
          </a:p>
          <a:p>
            <a:r>
              <a:rPr lang="en-US" sz="2800" dirty="0" smtClean="0">
                <a:solidFill>
                  <a:schemeClr val="bg1"/>
                </a:solidFill>
              </a:rPr>
              <a:t>One to Many</a:t>
            </a:r>
            <a:endParaRPr lang="en-US" sz="2800" dirty="0">
              <a:solidFill>
                <a:schemeClr val="bg1"/>
              </a:solidFill>
            </a:endParaRPr>
          </a:p>
        </p:txBody>
      </p:sp>
      <p:sp>
        <p:nvSpPr>
          <p:cNvPr id="29" name="TextBox 28"/>
          <p:cNvSpPr txBox="1"/>
          <p:nvPr/>
        </p:nvSpPr>
        <p:spPr>
          <a:xfrm>
            <a:off x="7923597" y="2253957"/>
            <a:ext cx="1062711" cy="523220"/>
          </a:xfrm>
          <a:prstGeom prst="rect">
            <a:avLst/>
          </a:prstGeom>
          <a:noFill/>
        </p:spPr>
        <p:txBody>
          <a:bodyPr wrap="none" rtlCol="0">
            <a:spAutoFit/>
          </a:bodyPr>
          <a:lstStyle/>
          <a:p>
            <a:r>
              <a:rPr lang="en-US" sz="2800" dirty="0" smtClean="0">
                <a:solidFill>
                  <a:schemeClr val="bg1"/>
                </a:solidFill>
              </a:rPr>
              <a:t>Many</a:t>
            </a:r>
            <a:endParaRPr lang="en-US" sz="2800" dirty="0">
              <a:solidFill>
                <a:schemeClr val="bg1"/>
              </a:solidFill>
            </a:endParaRPr>
          </a:p>
        </p:txBody>
      </p:sp>
      <p:sp>
        <p:nvSpPr>
          <p:cNvPr id="30" name="TextBox 29"/>
          <p:cNvSpPr txBox="1"/>
          <p:nvPr/>
        </p:nvSpPr>
        <p:spPr>
          <a:xfrm>
            <a:off x="3783129" y="2253957"/>
            <a:ext cx="863362" cy="523220"/>
          </a:xfrm>
          <a:prstGeom prst="rect">
            <a:avLst/>
          </a:prstGeom>
          <a:noFill/>
        </p:spPr>
        <p:txBody>
          <a:bodyPr wrap="none" rtlCol="0">
            <a:spAutoFit/>
          </a:bodyPr>
          <a:lstStyle/>
          <a:p>
            <a:r>
              <a:rPr lang="en-US" sz="2800" dirty="0" smtClean="0">
                <a:solidFill>
                  <a:schemeClr val="bg1"/>
                </a:solidFill>
              </a:rPr>
              <a:t>One</a:t>
            </a:r>
            <a:endParaRPr lang="en-US" sz="2800" dirty="0">
              <a:solidFill>
                <a:schemeClr val="bg1"/>
              </a:solidFill>
            </a:endParaRPr>
          </a:p>
        </p:txBody>
      </p:sp>
    </p:spTree>
    <p:extLst>
      <p:ext uri="{BB962C8B-B14F-4D97-AF65-F5344CB8AC3E}">
        <p14:creationId xmlns:p14="http://schemas.microsoft.com/office/powerpoint/2010/main" val="24250392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12" name="Picture 11" descr="Screen Shot 2015-08-10 at 11.36.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584" y="2281367"/>
            <a:ext cx="2692400" cy="1511300"/>
          </a:xfrm>
          <a:prstGeom prst="rect">
            <a:avLst/>
          </a:prstGeom>
        </p:spPr>
      </p:pic>
      <p:pic>
        <p:nvPicPr>
          <p:cNvPr id="13" name="Picture 12" descr="Screen Shot 2015-08-10 at 11.31.34 AM.png"/>
          <p:cNvPicPr>
            <a:picLocks noChangeAspect="1"/>
          </p:cNvPicPr>
          <p:nvPr/>
        </p:nvPicPr>
        <p:blipFill rotWithShape="1">
          <a:blip r:embed="rId4">
            <a:extLst>
              <a:ext uri="{28A0092B-C50C-407E-A947-70E740481C1C}">
                <a14:useLocalDpi xmlns:a14="http://schemas.microsoft.com/office/drawing/2010/main" val="0"/>
              </a:ext>
            </a:extLst>
          </a:blip>
          <a:srcRect l="3907"/>
          <a:stretch/>
        </p:blipFill>
        <p:spPr>
          <a:xfrm>
            <a:off x="3500808" y="4452182"/>
            <a:ext cx="9140716" cy="2413000"/>
          </a:xfrm>
          <a:prstGeom prst="rect">
            <a:avLst/>
          </a:prstGeom>
        </p:spPr>
      </p:pic>
      <p:cxnSp>
        <p:nvCxnSpPr>
          <p:cNvPr id="14" name="Shape 711"/>
          <p:cNvCxnSpPr/>
          <p:nvPr/>
        </p:nvCxnSpPr>
        <p:spPr>
          <a:xfrm flipH="1" flipV="1">
            <a:off x="2297272" y="3155126"/>
            <a:ext cx="5024115" cy="2315763"/>
          </a:xfrm>
          <a:prstGeom prst="straightConnector1">
            <a:avLst/>
          </a:prstGeom>
          <a:noFill/>
          <a:ln w="101600" cap="rnd" cmpd="sng">
            <a:solidFill>
              <a:srgbClr val="FF00FF"/>
            </a:solidFill>
            <a:prstDash val="solid"/>
            <a:miter/>
            <a:headEnd type="stealth" w="med" len="med"/>
            <a:tailEnd type="none" w="med" len="med"/>
          </a:ln>
        </p:spPr>
      </p:cxnSp>
      <p:sp>
        <p:nvSpPr>
          <p:cNvPr id="15" name="TextBox 14"/>
          <p:cNvSpPr txBox="1"/>
          <p:nvPr/>
        </p:nvSpPr>
        <p:spPr>
          <a:xfrm>
            <a:off x="6571676" y="3792033"/>
            <a:ext cx="1062711" cy="523220"/>
          </a:xfrm>
          <a:prstGeom prst="rect">
            <a:avLst/>
          </a:prstGeom>
          <a:noFill/>
        </p:spPr>
        <p:txBody>
          <a:bodyPr wrap="none" rtlCol="0">
            <a:spAutoFit/>
          </a:bodyPr>
          <a:lstStyle/>
          <a:p>
            <a:r>
              <a:rPr lang="en-US" sz="2800" dirty="0" smtClean="0">
                <a:solidFill>
                  <a:schemeClr val="bg1"/>
                </a:solidFill>
              </a:rPr>
              <a:t>Many</a:t>
            </a:r>
            <a:endParaRPr lang="en-US" sz="2800" dirty="0">
              <a:solidFill>
                <a:schemeClr val="bg1"/>
              </a:solidFill>
            </a:endParaRPr>
          </a:p>
        </p:txBody>
      </p:sp>
      <p:sp>
        <p:nvSpPr>
          <p:cNvPr id="16" name="TextBox 15"/>
          <p:cNvSpPr txBox="1"/>
          <p:nvPr/>
        </p:nvSpPr>
        <p:spPr>
          <a:xfrm>
            <a:off x="5002665" y="2899251"/>
            <a:ext cx="863362" cy="523220"/>
          </a:xfrm>
          <a:prstGeom prst="rect">
            <a:avLst/>
          </a:prstGeom>
          <a:noFill/>
        </p:spPr>
        <p:txBody>
          <a:bodyPr wrap="none" rtlCol="0">
            <a:spAutoFit/>
          </a:bodyPr>
          <a:lstStyle/>
          <a:p>
            <a:r>
              <a:rPr lang="en-US" sz="2800" dirty="0" smtClean="0">
                <a:solidFill>
                  <a:schemeClr val="bg1"/>
                </a:solidFill>
              </a:rPr>
              <a:t>One</a:t>
            </a:r>
            <a:endParaRPr lang="en-US" sz="2800" dirty="0">
              <a:solidFill>
                <a:schemeClr val="bg1"/>
              </a:solidFill>
            </a:endParaRPr>
          </a:p>
        </p:txBody>
      </p:sp>
      <p:sp>
        <p:nvSpPr>
          <p:cNvPr id="17" name="Rectangle 16"/>
          <p:cNvSpPr/>
          <p:nvPr/>
        </p:nvSpPr>
        <p:spPr>
          <a:xfrm>
            <a:off x="256527" y="8327479"/>
            <a:ext cx="9065928" cy="523220"/>
          </a:xfrm>
          <a:prstGeom prst="rect">
            <a:avLst/>
          </a:prstGeom>
        </p:spPr>
        <p:txBody>
          <a:bodyPr wrap="none">
            <a:spAutoFit/>
          </a:bodyPr>
          <a:lstStyle/>
          <a:p>
            <a:r>
              <a:rPr lang="en-US" sz="2800" dirty="0">
                <a:solidFill>
                  <a:srgbClr val="00FF00"/>
                </a:solidFill>
              </a:rPr>
              <a:t>https://</a:t>
            </a:r>
            <a:r>
              <a:rPr lang="en-US" sz="2800" dirty="0" err="1">
                <a:solidFill>
                  <a:srgbClr val="00FF00"/>
                </a:solidFill>
              </a:rPr>
              <a:t>en.wikipedia.org</a:t>
            </a:r>
            <a:r>
              <a:rPr lang="en-US" sz="2800" dirty="0">
                <a:solidFill>
                  <a:srgbClr val="00FF00"/>
                </a:solidFill>
              </a:rPr>
              <a:t>/wiki/One-to-many_(</a:t>
            </a:r>
            <a:r>
              <a:rPr lang="en-US" sz="2800" dirty="0" err="1">
                <a:solidFill>
                  <a:srgbClr val="00FF00"/>
                </a:solidFill>
              </a:rPr>
              <a:t>data_model</a:t>
            </a:r>
            <a:r>
              <a:rPr lang="en-US" sz="2800" dirty="0">
                <a:solidFill>
                  <a:srgbClr val="00FF00"/>
                </a:solidFill>
              </a:rPr>
              <a:t>)</a:t>
            </a:r>
          </a:p>
        </p:txBody>
      </p:sp>
      <p:pic>
        <p:nvPicPr>
          <p:cNvPr id="5" name="Picture 4" descr="500px-CPT-Databases-OnetoMany.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17" y="378330"/>
            <a:ext cx="6350000" cy="1409700"/>
          </a:xfrm>
          <a:prstGeom prst="rect">
            <a:avLst/>
          </a:prstGeom>
          <a:solidFill>
            <a:schemeClr val="bg1"/>
          </a:solidFill>
        </p:spPr>
      </p:pic>
      <p:sp>
        <p:nvSpPr>
          <p:cNvPr id="20" name="TextBox 19"/>
          <p:cNvSpPr txBox="1"/>
          <p:nvPr/>
        </p:nvSpPr>
        <p:spPr>
          <a:xfrm>
            <a:off x="12495271" y="2019757"/>
            <a:ext cx="1062711" cy="523220"/>
          </a:xfrm>
          <a:prstGeom prst="rect">
            <a:avLst/>
          </a:prstGeom>
          <a:noFill/>
        </p:spPr>
        <p:txBody>
          <a:bodyPr wrap="none" rtlCol="0">
            <a:spAutoFit/>
          </a:bodyPr>
          <a:lstStyle/>
          <a:p>
            <a:r>
              <a:rPr lang="en-US" sz="2800" dirty="0" smtClean="0">
                <a:solidFill>
                  <a:schemeClr val="bg1"/>
                </a:solidFill>
              </a:rPr>
              <a:t>Many</a:t>
            </a:r>
            <a:endParaRPr lang="en-US" sz="2800" dirty="0">
              <a:solidFill>
                <a:schemeClr val="bg1"/>
              </a:solidFill>
            </a:endParaRPr>
          </a:p>
        </p:txBody>
      </p:sp>
      <p:sp>
        <p:nvSpPr>
          <p:cNvPr id="21" name="TextBox 20"/>
          <p:cNvSpPr txBox="1"/>
          <p:nvPr/>
        </p:nvSpPr>
        <p:spPr>
          <a:xfrm>
            <a:off x="10291242" y="2019757"/>
            <a:ext cx="863362" cy="523220"/>
          </a:xfrm>
          <a:prstGeom prst="rect">
            <a:avLst/>
          </a:prstGeom>
          <a:noFill/>
        </p:spPr>
        <p:txBody>
          <a:bodyPr wrap="none" rtlCol="0">
            <a:spAutoFit/>
          </a:bodyPr>
          <a:lstStyle/>
          <a:p>
            <a:r>
              <a:rPr lang="en-US" sz="2800" dirty="0" smtClean="0">
                <a:solidFill>
                  <a:schemeClr val="bg1"/>
                </a:solidFill>
              </a:rPr>
              <a:t>One</a:t>
            </a:r>
            <a:endParaRPr lang="en-US" sz="2800" dirty="0">
              <a:solidFill>
                <a:schemeClr val="bg1"/>
              </a:solidFill>
            </a:endParaRPr>
          </a:p>
        </p:txBody>
      </p:sp>
    </p:spTree>
    <p:extLst>
      <p:ext uri="{BB962C8B-B14F-4D97-AF65-F5344CB8AC3E}">
        <p14:creationId xmlns:p14="http://schemas.microsoft.com/office/powerpoint/2010/main" val="37508192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Two Roles in Large Projects</a:t>
            </a:r>
          </a:p>
        </p:txBody>
      </p:sp>
      <p:sp>
        <p:nvSpPr>
          <p:cNvPr id="204" name="Shape 204"/>
          <p:cNvSpPr txBox="1">
            <a:spLocks noGrp="1"/>
          </p:cNvSpPr>
          <p:nvPr>
            <p:ph type="body" idx="1"/>
          </p:nvPr>
        </p:nvSpPr>
        <p:spPr>
          <a:xfrm>
            <a:off x="1155700" y="2603500"/>
            <a:ext cx="13932000" cy="4597500"/>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rgbClr val="FF00FF"/>
                </a:solidFill>
                <a:latin typeface="Cabin"/>
                <a:ea typeface="Cabin"/>
                <a:cs typeface="Cabin"/>
                <a:sym typeface="Cabin"/>
              </a:rPr>
              <a:t>Application Developer</a:t>
            </a:r>
            <a:r>
              <a:rPr lang="en-US" sz="3600" b="0" i="0" u="none" strike="noStrike" cap="none" baseline="0">
                <a:solidFill>
                  <a:schemeClr val="lt1"/>
                </a:solidFill>
                <a:latin typeface="Cabin"/>
                <a:ea typeface="Cabin"/>
                <a:cs typeface="Cabin"/>
                <a:sym typeface="Cabin"/>
              </a:rPr>
              <a:t> - Builds the logic for the application, the look and feel of the application - monitors the application for problems</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rgbClr val="FFFF00"/>
                </a:solidFill>
                <a:latin typeface="Cabin"/>
                <a:ea typeface="Cabin"/>
                <a:cs typeface="Cabin"/>
                <a:sym typeface="Cabin"/>
              </a:rPr>
              <a:t>Database Administrator </a:t>
            </a:r>
            <a:r>
              <a:rPr lang="en-US" sz="3600" b="0" i="0" u="none" strike="noStrike" cap="none" baseline="0">
                <a:solidFill>
                  <a:schemeClr val="lt1"/>
                </a:solidFill>
                <a:latin typeface="Cabin"/>
                <a:ea typeface="Cabin"/>
                <a:cs typeface="Cabin"/>
                <a:sym typeface="Cabin"/>
              </a:rPr>
              <a:t>- Monitors and adjusts the database as the program runs in production</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Often both people participate in the building of the </a:t>
            </a:r>
            <a:r>
              <a:rPr lang="en-US" sz="3600" b="0" i="0" u="none" strike="noStrike" cap="none" baseline="0">
                <a:solidFill>
                  <a:schemeClr val="lt1"/>
                </a:solidFill>
                <a:latin typeface="Arial"/>
                <a:ea typeface="Arial"/>
                <a:cs typeface="Arial"/>
                <a:sym typeface="Arial"/>
              </a:rPr>
              <a:t>“</a:t>
            </a:r>
            <a:r>
              <a:rPr lang="en-US" sz="3600" b="0" i="0" u="none" strike="noStrike" cap="none" baseline="0">
                <a:solidFill>
                  <a:schemeClr val="lt1"/>
                </a:solidFill>
                <a:latin typeface="Cabin"/>
                <a:ea typeface="Cabin"/>
                <a:cs typeface="Cabin"/>
                <a:sym typeface="Cabin"/>
              </a:rPr>
              <a:t>Data model</a:t>
            </a:r>
            <a:r>
              <a:rPr lang="en-US" sz="3600" b="0" i="0" u="none" strike="noStrike" cap="none" baseline="0">
                <a:solidFill>
                  <a:schemeClr val="lt1"/>
                </a:solidFill>
                <a:latin typeface="Arial"/>
                <a:ea typeface="Arial"/>
                <a:cs typeface="Arial"/>
                <a:sym typeface="Arial"/>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dirty="0" smtClean="0">
                <a:solidFill>
                  <a:srgbClr val="00FF00"/>
                </a:solidFill>
                <a:latin typeface="Cabin"/>
                <a:ea typeface="Cabin"/>
                <a:cs typeface="Cabin"/>
                <a:sym typeface="Cabin"/>
              </a:rPr>
              <a:t>Many to Many</a:t>
            </a:r>
            <a:endParaRPr lang="en-US" sz="7600" b="0" i="0" u="none" strike="noStrike" cap="none" baseline="0" dirty="0">
              <a:solidFill>
                <a:srgbClr val="00FF00"/>
              </a:solidFill>
              <a:latin typeface="Cabin"/>
              <a:ea typeface="Cabin"/>
              <a:cs typeface="Cabin"/>
              <a:sym typeface="Cabin"/>
            </a:endParaRPr>
          </a:p>
        </p:txBody>
      </p:sp>
      <p:sp>
        <p:nvSpPr>
          <p:cNvPr id="795" name="Shape 795"/>
          <p:cNvSpPr txBox="1">
            <a:spLocks noGrp="1"/>
          </p:cNvSpPr>
          <p:nvPr>
            <p:ph type="body" idx="1"/>
          </p:nvPr>
        </p:nvSpPr>
        <p:spPr>
          <a:xfrm>
            <a:off x="1155700" y="2603500"/>
            <a:ext cx="6968797"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dirty="0" smtClean="0">
                <a:solidFill>
                  <a:schemeClr val="lt1"/>
                </a:solidFill>
                <a:latin typeface="Cabin"/>
                <a:ea typeface="Cabin"/>
                <a:cs typeface="Cabin"/>
                <a:sym typeface="Cabin"/>
              </a:rPr>
              <a:t>Sometimes</a:t>
            </a:r>
            <a:r>
              <a:rPr lang="en-US" sz="3600" b="0" i="0" u="none" strike="noStrike" cap="none" dirty="0" smtClean="0">
                <a:solidFill>
                  <a:schemeClr val="lt1"/>
                </a:solidFill>
                <a:latin typeface="Cabin"/>
                <a:ea typeface="Cabin"/>
                <a:cs typeface="Cabin"/>
                <a:sym typeface="Cabin"/>
              </a:rPr>
              <a:t> we need to model a relationship that is many-to-many</a:t>
            </a:r>
          </a:p>
          <a:p>
            <a:pPr marL="457200" marR="0" lvl="0" indent="-457200" algn="l" rtl="0">
              <a:lnSpc>
                <a:spcPct val="100000"/>
              </a:lnSpc>
              <a:spcBef>
                <a:spcPts val="0"/>
              </a:spcBef>
              <a:spcAft>
                <a:spcPts val="1000"/>
              </a:spcAft>
              <a:buClr>
                <a:schemeClr val="lt1"/>
              </a:buClr>
              <a:buSzPct val="100000"/>
              <a:buFont typeface="Cabin"/>
              <a:buChar char="•"/>
            </a:pPr>
            <a:r>
              <a:rPr lang="en-US" sz="3600" baseline="0" dirty="0" smtClean="0">
                <a:solidFill>
                  <a:schemeClr val="lt1"/>
                </a:solidFill>
                <a:latin typeface="Cabin"/>
                <a:ea typeface="Cabin"/>
                <a:cs typeface="Cabin"/>
                <a:sym typeface="Cabin"/>
              </a:rPr>
              <a:t>We need to add a "connection" table with two foreign</a:t>
            </a:r>
            <a:r>
              <a:rPr lang="en-US" sz="3600" dirty="0" smtClean="0">
                <a:solidFill>
                  <a:schemeClr val="lt1"/>
                </a:solidFill>
                <a:latin typeface="Cabin"/>
                <a:ea typeface="Cabin"/>
                <a:cs typeface="Cabin"/>
                <a:sym typeface="Cabin"/>
              </a:rPr>
              <a:t> keys</a:t>
            </a:r>
          </a:p>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dirty="0" smtClean="0">
                <a:solidFill>
                  <a:schemeClr val="lt1"/>
                </a:solidFill>
                <a:latin typeface="Cabin"/>
                <a:ea typeface="Cabin"/>
                <a:cs typeface="Cabin"/>
                <a:sym typeface="Cabin"/>
              </a:rPr>
              <a:t>There</a:t>
            </a:r>
            <a:r>
              <a:rPr lang="en-US" sz="3600" b="0" i="0" u="none" strike="noStrike" cap="none" dirty="0" smtClean="0">
                <a:solidFill>
                  <a:schemeClr val="lt1"/>
                </a:solidFill>
                <a:latin typeface="Cabin"/>
                <a:ea typeface="Cabin"/>
                <a:cs typeface="Cabin"/>
                <a:sym typeface="Cabin"/>
              </a:rPr>
              <a:t> is usuall</a:t>
            </a:r>
            <a:r>
              <a:rPr lang="en-US" sz="3600" dirty="0" smtClean="0">
                <a:solidFill>
                  <a:schemeClr val="lt1"/>
                </a:solidFill>
                <a:latin typeface="Cabin"/>
                <a:ea typeface="Cabin"/>
                <a:cs typeface="Cabin"/>
                <a:sym typeface="Cabin"/>
              </a:rPr>
              <a:t>y </a:t>
            </a:r>
            <a:r>
              <a:rPr lang="en-US" sz="3600" b="0" i="0" u="none" strike="noStrike" cap="none" dirty="0" smtClean="0">
                <a:solidFill>
                  <a:schemeClr val="lt1"/>
                </a:solidFill>
                <a:latin typeface="Cabin"/>
                <a:ea typeface="Cabin"/>
                <a:cs typeface="Cabin"/>
                <a:sym typeface="Cabin"/>
              </a:rPr>
              <a:t>no separate primary key</a:t>
            </a:r>
            <a:endParaRPr lang="en-US" sz="3600" b="0" i="0" u="none" strike="noStrike" cap="none" baseline="0" dirty="0">
              <a:solidFill>
                <a:schemeClr val="lt1"/>
              </a:solidFill>
              <a:latin typeface="Cabin"/>
              <a:ea typeface="Cabin"/>
              <a:cs typeface="Cabin"/>
              <a:sym typeface="Cabin"/>
            </a:endParaRPr>
          </a:p>
        </p:txBody>
      </p:sp>
      <p:pic>
        <p:nvPicPr>
          <p:cNvPr id="2" name="Picture 1" descr="500px-CPT-Databases-ManytoMany.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7012" y="2827606"/>
            <a:ext cx="6350000" cy="1409700"/>
          </a:xfrm>
          <a:prstGeom prst="rect">
            <a:avLst/>
          </a:prstGeom>
          <a:solidFill>
            <a:srgbClr val="FFFFFF"/>
          </a:solidFill>
        </p:spPr>
      </p:pic>
      <p:pic>
        <p:nvPicPr>
          <p:cNvPr id="3" name="Picture 2" descr="Databases-ManyToManyWJunctio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9503" y="5069273"/>
            <a:ext cx="6973528" cy="2319227"/>
          </a:xfrm>
          <a:prstGeom prst="rect">
            <a:avLst/>
          </a:prstGeom>
        </p:spPr>
      </p:pic>
      <p:sp>
        <p:nvSpPr>
          <p:cNvPr id="6" name="Shape 722"/>
          <p:cNvSpPr txBox="1"/>
          <p:nvPr/>
        </p:nvSpPr>
        <p:spPr>
          <a:xfrm>
            <a:off x="541633" y="8295751"/>
            <a:ext cx="15128376" cy="622199"/>
          </a:xfrm>
          <a:prstGeom prst="rect">
            <a:avLst/>
          </a:prstGeom>
          <a:noFill/>
          <a:ln>
            <a:noFill/>
          </a:ln>
        </p:spPr>
        <p:txBody>
          <a:bodyPr lIns="0" tIns="0" rIns="0" bIns="0" anchor="ctr" anchorCtr="0">
            <a:noAutofit/>
          </a:bodyPr>
          <a:lstStyle/>
          <a:p>
            <a:pPr lvl="0" algn="ctr">
              <a:buClr>
                <a:srgbClr val="FFFF00"/>
              </a:buClr>
              <a:buSzPct val="25000"/>
            </a:pPr>
            <a:r>
              <a:rPr lang="en-US" sz="3600" u="sng" dirty="0">
                <a:solidFill>
                  <a:srgbClr val="FFFF00"/>
                </a:solidFill>
                <a:latin typeface="Cabin"/>
                <a:ea typeface="Cabin"/>
                <a:cs typeface="Cabin"/>
                <a:sym typeface="Cabin"/>
                <a:hlinkClick r:id="rId5"/>
              </a:rPr>
              <a:t>https://en.wikipedia.org/wiki/Many-to-many_(data_model)</a:t>
            </a:r>
            <a:endParaRPr lang="en-US" sz="3600" b="0" i="0" u="sng" strike="noStrike" cap="none" baseline="0" dirty="0">
              <a:solidFill>
                <a:srgbClr val="FFFF00"/>
              </a:solidFill>
              <a:latin typeface="Cabin"/>
              <a:ea typeface="Cabin"/>
              <a:cs typeface="Cabin"/>
              <a:sym typeface="Cabin"/>
              <a:hlinkClick r:id="rId5"/>
            </a:endParaRPr>
          </a:p>
        </p:txBody>
      </p:sp>
    </p:spTree>
    <p:extLst>
      <p:ext uri="{BB962C8B-B14F-4D97-AF65-F5344CB8AC3E}">
        <p14:creationId xmlns:p14="http://schemas.microsoft.com/office/powerpoint/2010/main" val="99161899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26" name="Shape 626"/>
          <p:cNvSpPr txBox="1"/>
          <p:nvPr/>
        </p:nvSpPr>
        <p:spPr>
          <a:xfrm>
            <a:off x="10625137" y="772427"/>
            <a:ext cx="2715846" cy="2057400"/>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607" name="Shape 607"/>
          <p:cNvSpPr txBox="1"/>
          <p:nvPr/>
        </p:nvSpPr>
        <p:spPr>
          <a:xfrm>
            <a:off x="2462823" y="772426"/>
            <a:ext cx="2349499" cy="1905000"/>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606" name="Shape 606"/>
          <p:cNvSpPr txBox="1"/>
          <p:nvPr/>
        </p:nvSpPr>
        <p:spPr>
          <a:xfrm>
            <a:off x="2842235" y="1166126"/>
            <a:ext cx="1582737" cy="1130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dirty="0" smtClean="0">
                <a:solidFill>
                  <a:schemeClr val="lt1"/>
                </a:solidFill>
                <a:latin typeface="Cabin"/>
                <a:ea typeface="Cabin"/>
                <a:cs typeface="Cabin"/>
                <a:sym typeface="Cabin"/>
              </a:rPr>
              <a:t>Course</a:t>
            </a:r>
          </a:p>
          <a:p>
            <a:pPr marL="0" marR="0" lvl="0" indent="0" algn="ctr" rtl="0">
              <a:lnSpc>
                <a:spcPct val="100000"/>
              </a:lnSpc>
              <a:spcBef>
                <a:spcPts val="0"/>
              </a:spcBef>
              <a:spcAft>
                <a:spcPts val="0"/>
              </a:spcAft>
              <a:buClr>
                <a:schemeClr val="lt1"/>
              </a:buClr>
              <a:buSzPct val="25000"/>
              <a:buFont typeface="Cabin"/>
              <a:buNone/>
            </a:pPr>
            <a:r>
              <a:rPr lang="en-US" sz="3600" dirty="0" smtClean="0">
                <a:solidFill>
                  <a:schemeClr val="lt1"/>
                </a:solidFill>
                <a:latin typeface="Cabin"/>
                <a:ea typeface="Cabin"/>
                <a:cs typeface="Cabin"/>
                <a:sym typeface="Cabin"/>
              </a:rPr>
              <a:t>title</a:t>
            </a:r>
            <a:endParaRPr lang="en-US" sz="3600" b="0" i="0" u="none" strike="noStrike" cap="none" baseline="0" dirty="0">
              <a:solidFill>
                <a:schemeClr val="lt1"/>
              </a:solidFill>
              <a:latin typeface="Cabin"/>
              <a:ea typeface="Cabin"/>
              <a:cs typeface="Cabin"/>
              <a:sym typeface="Cabin"/>
            </a:endParaRPr>
          </a:p>
        </p:txBody>
      </p:sp>
      <p:cxnSp>
        <p:nvCxnSpPr>
          <p:cNvPr id="608" name="Shape 608"/>
          <p:cNvCxnSpPr/>
          <p:nvPr/>
        </p:nvCxnSpPr>
        <p:spPr>
          <a:xfrm rot="10800000" flipH="1">
            <a:off x="4956785" y="1425587"/>
            <a:ext cx="5598000" cy="12000"/>
          </a:xfrm>
          <a:prstGeom prst="straightConnector1">
            <a:avLst/>
          </a:prstGeom>
          <a:noFill/>
          <a:ln w="88900" cap="rnd" cmpd="sng">
            <a:solidFill>
              <a:srgbClr val="FFFF00"/>
            </a:solidFill>
            <a:prstDash val="solid"/>
            <a:miter/>
            <a:headEnd type="triangle" w="med" len="med"/>
            <a:tailEnd type="triangle" w="med" len="med"/>
          </a:ln>
        </p:spPr>
      </p:cxnSp>
      <p:sp>
        <p:nvSpPr>
          <p:cNvPr id="609" name="Shape 609"/>
          <p:cNvSpPr txBox="1"/>
          <p:nvPr/>
        </p:nvSpPr>
        <p:spPr>
          <a:xfrm>
            <a:off x="6340231" y="416826"/>
            <a:ext cx="2540400"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dirty="0" smtClean="0">
                <a:solidFill>
                  <a:schemeClr val="lt1"/>
                </a:solidFill>
                <a:latin typeface="Cabin"/>
                <a:ea typeface="Cabin"/>
                <a:cs typeface="Cabin"/>
                <a:sym typeface="Cabin"/>
              </a:rPr>
              <a:t>member-of</a:t>
            </a:r>
            <a:endParaRPr lang="en-US" sz="3600" b="0" i="0" u="none" strike="noStrike" cap="none" baseline="0" dirty="0">
              <a:solidFill>
                <a:schemeClr val="lt1"/>
              </a:solidFill>
              <a:latin typeface="Cabin"/>
              <a:ea typeface="Cabin"/>
              <a:cs typeface="Cabin"/>
              <a:sym typeface="Cabin"/>
            </a:endParaRPr>
          </a:p>
        </p:txBody>
      </p:sp>
      <p:sp>
        <p:nvSpPr>
          <p:cNvPr id="610" name="Shape 610"/>
          <p:cNvSpPr txBox="1"/>
          <p:nvPr/>
        </p:nvSpPr>
        <p:spPr>
          <a:xfrm>
            <a:off x="6854215" y="3733800"/>
            <a:ext cx="2412999" cy="762000"/>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4000" b="0" i="0" u="none" strike="noStrike" cap="none" baseline="0" dirty="0" smtClean="0">
                <a:solidFill>
                  <a:srgbClr val="000000"/>
                </a:solidFill>
                <a:latin typeface="Cabin"/>
                <a:ea typeface="Cabin"/>
                <a:cs typeface="Cabin"/>
                <a:sym typeface="Cabin"/>
              </a:rPr>
              <a:t>Member</a:t>
            </a:r>
            <a:endParaRPr lang="en-US" sz="4000" b="0" i="0" u="none" strike="noStrike" cap="none" baseline="0" dirty="0">
              <a:solidFill>
                <a:srgbClr val="000000"/>
              </a:solidFill>
              <a:latin typeface="Cabin"/>
              <a:ea typeface="Cabin"/>
              <a:cs typeface="Cabin"/>
              <a:sym typeface="Cabin"/>
            </a:endParaRPr>
          </a:p>
        </p:txBody>
      </p:sp>
      <p:sp>
        <p:nvSpPr>
          <p:cNvPr id="611" name="Shape 611"/>
          <p:cNvSpPr txBox="1"/>
          <p:nvPr/>
        </p:nvSpPr>
        <p:spPr>
          <a:xfrm>
            <a:off x="6854215" y="45339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000" dirty="0" err="1">
                <a:solidFill>
                  <a:srgbClr val="FF00FF"/>
                </a:solidFill>
                <a:latin typeface="Cabin"/>
                <a:ea typeface="Cabin"/>
                <a:cs typeface="Cabin"/>
                <a:sym typeface="Cabin"/>
              </a:rPr>
              <a:t>u</a:t>
            </a:r>
            <a:r>
              <a:rPr lang="en-US" sz="4000" b="0" i="0" u="none" strike="noStrike" cap="none" baseline="0" dirty="0" err="1" smtClean="0">
                <a:solidFill>
                  <a:srgbClr val="FF00FF"/>
                </a:solidFill>
                <a:latin typeface="Cabin"/>
                <a:ea typeface="Cabin"/>
                <a:cs typeface="Cabin"/>
                <a:sym typeface="Cabin"/>
              </a:rPr>
              <a:t>ser_id</a:t>
            </a:r>
            <a:endParaRPr lang="en-US" sz="4000" b="0" i="0" u="none" strike="noStrike" cap="none" baseline="0" dirty="0">
              <a:solidFill>
                <a:srgbClr val="FF00FF"/>
              </a:solidFill>
              <a:latin typeface="Cabin"/>
              <a:ea typeface="Cabin"/>
              <a:cs typeface="Cabin"/>
              <a:sym typeface="Cabin"/>
            </a:endParaRPr>
          </a:p>
        </p:txBody>
      </p:sp>
      <p:sp>
        <p:nvSpPr>
          <p:cNvPr id="612" name="Shape 612"/>
          <p:cNvSpPr txBox="1"/>
          <p:nvPr/>
        </p:nvSpPr>
        <p:spPr>
          <a:xfrm>
            <a:off x="6854215" y="52959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dirty="0" err="1" smtClean="0">
                <a:solidFill>
                  <a:srgbClr val="FF00FF"/>
                </a:solidFill>
                <a:latin typeface="Cabin"/>
                <a:ea typeface="Cabin"/>
                <a:cs typeface="Cabin"/>
                <a:sym typeface="Cabin"/>
              </a:rPr>
              <a:t>course_id</a:t>
            </a:r>
            <a:endParaRPr lang="en-US" sz="4000" b="0" i="0" u="none" strike="noStrike" cap="none" baseline="0" dirty="0">
              <a:solidFill>
                <a:srgbClr val="FF00FF"/>
              </a:solidFill>
              <a:latin typeface="Cabin"/>
              <a:ea typeface="Cabin"/>
              <a:cs typeface="Cabin"/>
              <a:sym typeface="Cabin"/>
            </a:endParaRPr>
          </a:p>
        </p:txBody>
      </p:sp>
      <p:sp>
        <p:nvSpPr>
          <p:cNvPr id="613" name="Shape 613"/>
          <p:cNvSpPr txBox="1"/>
          <p:nvPr/>
        </p:nvSpPr>
        <p:spPr>
          <a:xfrm>
            <a:off x="12865100" y="3314700"/>
            <a:ext cx="2412999" cy="762000"/>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4000" b="0" i="0" u="none" strike="noStrike" cap="none" baseline="0" dirty="0" smtClean="0">
                <a:solidFill>
                  <a:srgbClr val="000000"/>
                </a:solidFill>
                <a:latin typeface="Cabin"/>
                <a:ea typeface="Cabin"/>
                <a:cs typeface="Cabin"/>
                <a:sym typeface="Cabin"/>
              </a:rPr>
              <a:t>User</a:t>
            </a:r>
            <a:endParaRPr lang="en-US" sz="4000" b="0" i="0" u="none" strike="noStrike" cap="none" baseline="0" dirty="0">
              <a:solidFill>
                <a:srgbClr val="000000"/>
              </a:solidFill>
              <a:latin typeface="Cabin"/>
              <a:ea typeface="Cabin"/>
              <a:cs typeface="Cabin"/>
              <a:sym typeface="Cabin"/>
            </a:endParaRPr>
          </a:p>
        </p:txBody>
      </p:sp>
      <p:sp>
        <p:nvSpPr>
          <p:cNvPr id="614" name="Shape 614"/>
          <p:cNvSpPr txBox="1"/>
          <p:nvPr/>
        </p:nvSpPr>
        <p:spPr>
          <a:xfrm>
            <a:off x="12865100" y="41148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000" b="0" i="0" u="none" strike="noStrike" cap="none" baseline="0">
                <a:solidFill>
                  <a:srgbClr val="FF7F00"/>
                </a:solidFill>
                <a:latin typeface="Cabin"/>
                <a:ea typeface="Cabin"/>
                <a:cs typeface="Cabin"/>
                <a:sym typeface="Cabin"/>
              </a:rPr>
              <a:t>id</a:t>
            </a:r>
          </a:p>
        </p:txBody>
      </p:sp>
      <p:sp>
        <p:nvSpPr>
          <p:cNvPr id="615" name="Shape 615"/>
          <p:cNvSpPr txBox="1"/>
          <p:nvPr/>
        </p:nvSpPr>
        <p:spPr>
          <a:xfrm>
            <a:off x="12865100" y="48768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dirty="0" smtClean="0">
                <a:solidFill>
                  <a:srgbClr val="00FF00"/>
                </a:solidFill>
                <a:latin typeface="Cabin"/>
                <a:ea typeface="Cabin"/>
                <a:cs typeface="Cabin"/>
                <a:sym typeface="Cabin"/>
              </a:rPr>
              <a:t>name</a:t>
            </a:r>
            <a:endParaRPr lang="en-US" sz="4000" b="0" i="0" u="none" strike="noStrike" cap="none" baseline="0" dirty="0">
              <a:solidFill>
                <a:srgbClr val="00FF00"/>
              </a:solidFill>
              <a:latin typeface="Cabin"/>
              <a:ea typeface="Cabin"/>
              <a:cs typeface="Cabin"/>
              <a:sym typeface="Cabin"/>
            </a:endParaRPr>
          </a:p>
        </p:txBody>
      </p:sp>
      <p:sp>
        <p:nvSpPr>
          <p:cNvPr id="616" name="Shape 616"/>
          <p:cNvSpPr txBox="1"/>
          <p:nvPr/>
        </p:nvSpPr>
        <p:spPr>
          <a:xfrm>
            <a:off x="12865100" y="5664200"/>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000" b="0" i="0" u="none" strike="noStrike" cap="none" baseline="0" dirty="0" smtClean="0">
                <a:solidFill>
                  <a:schemeClr val="lt1"/>
                </a:solidFill>
                <a:latin typeface="Cabin"/>
                <a:ea typeface="Cabin"/>
                <a:cs typeface="Cabin"/>
                <a:sym typeface="Cabin"/>
              </a:rPr>
              <a:t>email</a:t>
            </a:r>
            <a:endParaRPr lang="en-US" sz="4000" b="0" i="0" u="none" strike="noStrike" cap="none" baseline="0" dirty="0">
              <a:solidFill>
                <a:schemeClr val="lt1"/>
              </a:solidFill>
              <a:latin typeface="Cabin"/>
              <a:ea typeface="Cabin"/>
              <a:cs typeface="Cabin"/>
              <a:sym typeface="Cabin"/>
            </a:endParaRPr>
          </a:p>
        </p:txBody>
      </p:sp>
      <p:cxnSp>
        <p:nvCxnSpPr>
          <p:cNvPr id="620" name="Shape 620"/>
          <p:cNvCxnSpPr>
            <a:stCxn id="32" idx="3"/>
            <a:endCxn id="612" idx="1"/>
          </p:cNvCxnSpPr>
          <p:nvPr/>
        </p:nvCxnSpPr>
        <p:spPr>
          <a:xfrm>
            <a:off x="3547153" y="4823764"/>
            <a:ext cx="3307062" cy="853136"/>
          </a:xfrm>
          <a:prstGeom prst="straightConnector1">
            <a:avLst/>
          </a:prstGeom>
          <a:noFill/>
          <a:ln w="88900" cap="rnd" cmpd="sng">
            <a:solidFill>
              <a:srgbClr val="FF00FF"/>
            </a:solidFill>
            <a:prstDash val="solid"/>
            <a:miter/>
            <a:headEnd type="stealth" w="med" len="med"/>
            <a:tailEnd type="none" w="med" len="med"/>
          </a:ln>
        </p:spPr>
      </p:cxnSp>
      <p:sp>
        <p:nvSpPr>
          <p:cNvPr id="622" name="Shape 622"/>
          <p:cNvSpPr txBox="1"/>
          <p:nvPr/>
        </p:nvSpPr>
        <p:spPr>
          <a:xfrm>
            <a:off x="11349586" y="848618"/>
            <a:ext cx="1382712"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dirty="0" smtClean="0">
                <a:solidFill>
                  <a:schemeClr val="lt1"/>
                </a:solidFill>
                <a:latin typeface="Cabin"/>
                <a:ea typeface="Cabin"/>
                <a:cs typeface="Cabin"/>
                <a:sym typeface="Cabin"/>
              </a:rPr>
              <a:t>User</a:t>
            </a:r>
            <a:endParaRPr lang="en-US" sz="3600" b="0" i="0" u="none" strike="noStrike" cap="none" baseline="0" dirty="0">
              <a:solidFill>
                <a:schemeClr val="lt1"/>
              </a:solidFill>
              <a:latin typeface="Cabin"/>
              <a:ea typeface="Cabin"/>
              <a:cs typeface="Cabin"/>
              <a:sym typeface="Cabin"/>
            </a:endParaRPr>
          </a:p>
        </p:txBody>
      </p:sp>
      <p:sp>
        <p:nvSpPr>
          <p:cNvPr id="624" name="Shape 624"/>
          <p:cNvSpPr txBox="1"/>
          <p:nvPr/>
        </p:nvSpPr>
        <p:spPr>
          <a:xfrm>
            <a:off x="11235348" y="1991618"/>
            <a:ext cx="1611189"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b="0" i="0" u="none" strike="noStrike" cap="none" baseline="0" dirty="0" smtClean="0">
                <a:solidFill>
                  <a:schemeClr val="lt1"/>
                </a:solidFill>
                <a:latin typeface="Cabin"/>
                <a:ea typeface="Cabin"/>
                <a:cs typeface="Cabin"/>
                <a:sym typeface="Cabin"/>
              </a:rPr>
              <a:t>email</a:t>
            </a:r>
            <a:endParaRPr lang="en-US" sz="3600" b="0" i="0" u="none" strike="noStrike" cap="none" baseline="0" dirty="0">
              <a:solidFill>
                <a:schemeClr val="lt1"/>
              </a:solidFill>
              <a:latin typeface="Cabin"/>
              <a:ea typeface="Cabin"/>
              <a:cs typeface="Cabin"/>
              <a:sym typeface="Cabin"/>
            </a:endParaRPr>
          </a:p>
        </p:txBody>
      </p:sp>
      <p:sp>
        <p:nvSpPr>
          <p:cNvPr id="627" name="Shape 627"/>
          <p:cNvSpPr txBox="1"/>
          <p:nvPr/>
        </p:nvSpPr>
        <p:spPr>
          <a:xfrm>
            <a:off x="11432930" y="1382018"/>
            <a:ext cx="1216024" cy="6222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3600" dirty="0" smtClean="0">
                <a:solidFill>
                  <a:schemeClr val="lt1"/>
                </a:solidFill>
                <a:latin typeface="Cabin"/>
                <a:ea typeface="Cabin"/>
                <a:cs typeface="Cabin"/>
                <a:sym typeface="Cabin"/>
              </a:rPr>
              <a:t>name</a:t>
            </a:r>
            <a:endParaRPr lang="en-US" sz="3600" b="0" i="0" u="none" strike="noStrike" cap="none" baseline="0" dirty="0">
              <a:solidFill>
                <a:schemeClr val="lt1"/>
              </a:solidFill>
              <a:latin typeface="Cabin"/>
              <a:ea typeface="Cabin"/>
              <a:cs typeface="Cabin"/>
              <a:sym typeface="Cabin"/>
            </a:endParaRPr>
          </a:p>
        </p:txBody>
      </p:sp>
      <p:sp>
        <p:nvSpPr>
          <p:cNvPr id="2" name="TextBox 1"/>
          <p:cNvSpPr txBox="1"/>
          <p:nvPr/>
        </p:nvSpPr>
        <p:spPr>
          <a:xfrm>
            <a:off x="9562426" y="5165086"/>
            <a:ext cx="1062711" cy="523220"/>
          </a:xfrm>
          <a:prstGeom prst="rect">
            <a:avLst/>
          </a:prstGeom>
          <a:noFill/>
        </p:spPr>
        <p:txBody>
          <a:bodyPr wrap="none" rtlCol="0">
            <a:spAutoFit/>
          </a:bodyPr>
          <a:lstStyle/>
          <a:p>
            <a:r>
              <a:rPr lang="en-US" sz="2800" dirty="0" smtClean="0">
                <a:solidFill>
                  <a:schemeClr val="bg1"/>
                </a:solidFill>
              </a:rPr>
              <a:t>Many</a:t>
            </a:r>
            <a:endParaRPr lang="en-US" sz="2800" dirty="0">
              <a:solidFill>
                <a:schemeClr val="bg1"/>
              </a:solidFill>
            </a:endParaRPr>
          </a:p>
        </p:txBody>
      </p:sp>
      <p:sp>
        <p:nvSpPr>
          <p:cNvPr id="25" name="TextBox 24"/>
          <p:cNvSpPr txBox="1"/>
          <p:nvPr/>
        </p:nvSpPr>
        <p:spPr>
          <a:xfrm>
            <a:off x="11651053" y="5029200"/>
            <a:ext cx="863362" cy="523220"/>
          </a:xfrm>
          <a:prstGeom prst="rect">
            <a:avLst/>
          </a:prstGeom>
          <a:noFill/>
        </p:spPr>
        <p:txBody>
          <a:bodyPr wrap="none" rtlCol="0">
            <a:spAutoFit/>
          </a:bodyPr>
          <a:lstStyle/>
          <a:p>
            <a:r>
              <a:rPr lang="en-US" sz="2800" dirty="0" smtClean="0">
                <a:solidFill>
                  <a:schemeClr val="bg1"/>
                </a:solidFill>
              </a:rPr>
              <a:t>One</a:t>
            </a:r>
            <a:endParaRPr lang="en-US" sz="2800" dirty="0">
              <a:solidFill>
                <a:schemeClr val="bg1"/>
              </a:solidFill>
            </a:endParaRPr>
          </a:p>
        </p:txBody>
      </p:sp>
      <p:sp>
        <p:nvSpPr>
          <p:cNvPr id="3" name="Rectangle 2"/>
          <p:cNvSpPr/>
          <p:nvPr/>
        </p:nvSpPr>
        <p:spPr>
          <a:xfrm>
            <a:off x="256527" y="8327479"/>
            <a:ext cx="9065928" cy="523220"/>
          </a:xfrm>
          <a:prstGeom prst="rect">
            <a:avLst/>
          </a:prstGeom>
        </p:spPr>
        <p:txBody>
          <a:bodyPr wrap="none">
            <a:spAutoFit/>
          </a:bodyPr>
          <a:lstStyle/>
          <a:p>
            <a:r>
              <a:rPr lang="en-US" sz="2800" dirty="0">
                <a:solidFill>
                  <a:srgbClr val="00FF00"/>
                </a:solidFill>
              </a:rPr>
              <a:t>https://</a:t>
            </a:r>
            <a:r>
              <a:rPr lang="en-US" sz="2800" dirty="0" err="1">
                <a:solidFill>
                  <a:srgbClr val="00FF00"/>
                </a:solidFill>
              </a:rPr>
              <a:t>en.wikipedia.org</a:t>
            </a:r>
            <a:r>
              <a:rPr lang="en-US" sz="2800" dirty="0">
                <a:solidFill>
                  <a:srgbClr val="00FF00"/>
                </a:solidFill>
              </a:rPr>
              <a:t>/wiki/One-to-many_(</a:t>
            </a:r>
            <a:r>
              <a:rPr lang="en-US" sz="2800" dirty="0" err="1">
                <a:solidFill>
                  <a:srgbClr val="00FF00"/>
                </a:solidFill>
              </a:rPr>
              <a:t>data_model</a:t>
            </a:r>
            <a:r>
              <a:rPr lang="en-US" sz="2800" dirty="0">
                <a:solidFill>
                  <a:srgbClr val="00FF00"/>
                </a:solidFill>
              </a:rPr>
              <a:t>)</a:t>
            </a:r>
          </a:p>
        </p:txBody>
      </p:sp>
      <p:sp>
        <p:nvSpPr>
          <p:cNvPr id="29" name="TextBox 28"/>
          <p:cNvSpPr txBox="1"/>
          <p:nvPr/>
        </p:nvSpPr>
        <p:spPr>
          <a:xfrm>
            <a:off x="9393344" y="1730008"/>
            <a:ext cx="1062711" cy="523220"/>
          </a:xfrm>
          <a:prstGeom prst="rect">
            <a:avLst/>
          </a:prstGeom>
          <a:noFill/>
        </p:spPr>
        <p:txBody>
          <a:bodyPr wrap="none" rtlCol="0">
            <a:spAutoFit/>
          </a:bodyPr>
          <a:lstStyle/>
          <a:p>
            <a:r>
              <a:rPr lang="en-US" sz="2800" dirty="0" smtClean="0">
                <a:solidFill>
                  <a:schemeClr val="bg1"/>
                </a:solidFill>
              </a:rPr>
              <a:t>Many</a:t>
            </a:r>
            <a:endParaRPr lang="en-US" sz="2800" dirty="0">
              <a:solidFill>
                <a:schemeClr val="bg1"/>
              </a:solidFill>
            </a:endParaRPr>
          </a:p>
        </p:txBody>
      </p:sp>
      <p:sp>
        <p:nvSpPr>
          <p:cNvPr id="30" name="TextBox 29"/>
          <p:cNvSpPr txBox="1"/>
          <p:nvPr/>
        </p:nvSpPr>
        <p:spPr>
          <a:xfrm>
            <a:off x="5032313" y="1781631"/>
            <a:ext cx="1062711" cy="523220"/>
          </a:xfrm>
          <a:prstGeom prst="rect">
            <a:avLst/>
          </a:prstGeom>
          <a:noFill/>
        </p:spPr>
        <p:txBody>
          <a:bodyPr wrap="none" rtlCol="0">
            <a:spAutoFit/>
          </a:bodyPr>
          <a:lstStyle/>
          <a:p>
            <a:r>
              <a:rPr lang="en-US" sz="2800" dirty="0" smtClean="0">
                <a:solidFill>
                  <a:schemeClr val="bg1"/>
                </a:solidFill>
              </a:rPr>
              <a:t>Many</a:t>
            </a:r>
            <a:endParaRPr lang="en-US" sz="2800" dirty="0">
              <a:solidFill>
                <a:schemeClr val="bg1"/>
              </a:solidFill>
            </a:endParaRPr>
          </a:p>
        </p:txBody>
      </p:sp>
      <p:sp>
        <p:nvSpPr>
          <p:cNvPr id="31" name="Shape 613"/>
          <p:cNvSpPr txBox="1"/>
          <p:nvPr/>
        </p:nvSpPr>
        <p:spPr>
          <a:xfrm>
            <a:off x="1134154" y="3642664"/>
            <a:ext cx="2412999" cy="762000"/>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4000" b="0" i="0" u="none" strike="noStrike" cap="none" baseline="0" dirty="0" smtClean="0">
                <a:solidFill>
                  <a:srgbClr val="000000"/>
                </a:solidFill>
                <a:latin typeface="Cabin"/>
                <a:ea typeface="Cabin"/>
                <a:cs typeface="Cabin"/>
                <a:sym typeface="Cabin"/>
              </a:rPr>
              <a:t>Course</a:t>
            </a:r>
            <a:endParaRPr lang="en-US" sz="4000" b="0" i="0" u="none" strike="noStrike" cap="none" baseline="0" dirty="0">
              <a:solidFill>
                <a:srgbClr val="000000"/>
              </a:solidFill>
              <a:latin typeface="Cabin"/>
              <a:ea typeface="Cabin"/>
              <a:cs typeface="Cabin"/>
              <a:sym typeface="Cabin"/>
            </a:endParaRPr>
          </a:p>
        </p:txBody>
      </p:sp>
      <p:sp>
        <p:nvSpPr>
          <p:cNvPr id="32" name="Shape 614"/>
          <p:cNvSpPr txBox="1"/>
          <p:nvPr/>
        </p:nvSpPr>
        <p:spPr>
          <a:xfrm>
            <a:off x="1134154" y="4442764"/>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4000" b="0" i="0" u="none" strike="noStrike" cap="none" baseline="0">
                <a:solidFill>
                  <a:srgbClr val="FF7F00"/>
                </a:solidFill>
                <a:latin typeface="Cabin"/>
                <a:ea typeface="Cabin"/>
                <a:cs typeface="Cabin"/>
                <a:sym typeface="Cabin"/>
              </a:rPr>
              <a:t>id</a:t>
            </a:r>
          </a:p>
        </p:txBody>
      </p:sp>
      <p:sp>
        <p:nvSpPr>
          <p:cNvPr id="33" name="Shape 615"/>
          <p:cNvSpPr txBox="1"/>
          <p:nvPr/>
        </p:nvSpPr>
        <p:spPr>
          <a:xfrm>
            <a:off x="1134154" y="5204764"/>
            <a:ext cx="2412999" cy="762000"/>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dirty="0" smtClean="0">
                <a:solidFill>
                  <a:srgbClr val="00FF00"/>
                </a:solidFill>
                <a:latin typeface="Cabin"/>
                <a:ea typeface="Cabin"/>
                <a:cs typeface="Cabin"/>
                <a:sym typeface="Cabin"/>
              </a:rPr>
              <a:t>title</a:t>
            </a:r>
            <a:endParaRPr lang="en-US" sz="4000" b="0" i="0" u="none" strike="noStrike" cap="none" baseline="0" dirty="0">
              <a:solidFill>
                <a:srgbClr val="00FF00"/>
              </a:solidFill>
              <a:latin typeface="Cabin"/>
              <a:ea typeface="Cabin"/>
              <a:cs typeface="Cabin"/>
              <a:sym typeface="Cabin"/>
            </a:endParaRPr>
          </a:p>
        </p:txBody>
      </p:sp>
      <p:cxnSp>
        <p:nvCxnSpPr>
          <p:cNvPr id="37" name="Shape 620"/>
          <p:cNvCxnSpPr>
            <a:stCxn id="614" idx="1"/>
            <a:endCxn id="611" idx="3"/>
          </p:cNvCxnSpPr>
          <p:nvPr/>
        </p:nvCxnSpPr>
        <p:spPr>
          <a:xfrm flipH="1">
            <a:off x="9267214" y="4495800"/>
            <a:ext cx="3597886" cy="419100"/>
          </a:xfrm>
          <a:prstGeom prst="straightConnector1">
            <a:avLst/>
          </a:prstGeom>
          <a:noFill/>
          <a:ln w="88900" cap="rnd" cmpd="sng">
            <a:solidFill>
              <a:srgbClr val="FF00FF"/>
            </a:solidFill>
            <a:prstDash val="solid"/>
            <a:miter/>
            <a:headEnd type="stealth" w="med" len="med"/>
            <a:tailEnd type="none" w="med" len="med"/>
          </a:ln>
        </p:spPr>
      </p:cxnSp>
      <p:sp>
        <p:nvSpPr>
          <p:cNvPr id="40" name="TextBox 39"/>
          <p:cNvSpPr txBox="1"/>
          <p:nvPr/>
        </p:nvSpPr>
        <p:spPr>
          <a:xfrm>
            <a:off x="3722813" y="5329244"/>
            <a:ext cx="863362" cy="523220"/>
          </a:xfrm>
          <a:prstGeom prst="rect">
            <a:avLst/>
          </a:prstGeom>
          <a:noFill/>
        </p:spPr>
        <p:txBody>
          <a:bodyPr wrap="none" rtlCol="0">
            <a:spAutoFit/>
          </a:bodyPr>
          <a:lstStyle/>
          <a:p>
            <a:r>
              <a:rPr lang="en-US" sz="2800" dirty="0" smtClean="0">
                <a:solidFill>
                  <a:schemeClr val="bg1"/>
                </a:solidFill>
              </a:rPr>
              <a:t>One</a:t>
            </a:r>
            <a:endParaRPr lang="en-US" sz="2800" dirty="0">
              <a:solidFill>
                <a:schemeClr val="bg1"/>
              </a:solidFill>
            </a:endParaRPr>
          </a:p>
        </p:txBody>
      </p:sp>
      <p:sp>
        <p:nvSpPr>
          <p:cNvPr id="42" name="TextBox 41"/>
          <p:cNvSpPr txBox="1"/>
          <p:nvPr/>
        </p:nvSpPr>
        <p:spPr>
          <a:xfrm>
            <a:off x="5563668" y="4431741"/>
            <a:ext cx="1062711" cy="523220"/>
          </a:xfrm>
          <a:prstGeom prst="rect">
            <a:avLst/>
          </a:prstGeom>
          <a:noFill/>
        </p:spPr>
        <p:txBody>
          <a:bodyPr wrap="none" rtlCol="0">
            <a:spAutoFit/>
          </a:bodyPr>
          <a:lstStyle/>
          <a:p>
            <a:r>
              <a:rPr lang="en-US" sz="2800" dirty="0" smtClean="0">
                <a:solidFill>
                  <a:schemeClr val="bg1"/>
                </a:solidFill>
              </a:rPr>
              <a:t>Many</a:t>
            </a:r>
            <a:endParaRPr lang="en-US" sz="2800" dirty="0">
              <a:solidFill>
                <a:schemeClr val="bg1"/>
              </a:solidFill>
            </a:endParaRPr>
          </a:p>
        </p:txBody>
      </p:sp>
    </p:spTree>
    <p:extLst>
      <p:ext uri="{BB962C8B-B14F-4D97-AF65-F5344CB8AC3E}">
        <p14:creationId xmlns:p14="http://schemas.microsoft.com/office/powerpoint/2010/main" val="20649486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1155700" y="241300"/>
            <a:ext cx="13931900" cy="97260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dirty="0" smtClean="0">
                <a:solidFill>
                  <a:srgbClr val="00FF00"/>
                </a:solidFill>
                <a:latin typeface="Cabin"/>
                <a:ea typeface="Cabin"/>
                <a:cs typeface="Cabin"/>
                <a:sym typeface="Cabin"/>
              </a:rPr>
              <a:t>Start with a Fresh Database</a:t>
            </a:r>
            <a:endParaRPr lang="en-US" sz="4000" b="0" i="0" u="none" strike="noStrike" cap="none" baseline="0" dirty="0">
              <a:solidFill>
                <a:srgbClr val="00FF00"/>
              </a:solidFill>
              <a:latin typeface="Cabin"/>
              <a:ea typeface="Cabin"/>
              <a:cs typeface="Cabin"/>
              <a:sym typeface="Cabin"/>
            </a:endParaRPr>
          </a:p>
        </p:txBody>
      </p:sp>
      <p:sp>
        <p:nvSpPr>
          <p:cNvPr id="7" name="Rectangle 6"/>
          <p:cNvSpPr/>
          <p:nvPr/>
        </p:nvSpPr>
        <p:spPr>
          <a:xfrm>
            <a:off x="1529240" y="1453018"/>
            <a:ext cx="13305617" cy="7417415"/>
          </a:xfrm>
          <a:prstGeom prst="rect">
            <a:avLst/>
          </a:prstGeom>
        </p:spPr>
        <p:txBody>
          <a:bodyPr wrap="square">
            <a:spAutoFit/>
          </a:bodyPr>
          <a:lstStyle/>
          <a:p>
            <a:r>
              <a:rPr lang="en-US" sz="2800" b="1" dirty="0">
                <a:solidFill>
                  <a:schemeClr val="bg1"/>
                </a:solidFill>
                <a:latin typeface="Courier"/>
                <a:cs typeface="Courier"/>
              </a:rPr>
              <a:t>CREATE TABLE </a:t>
            </a:r>
            <a:r>
              <a:rPr lang="en-US" sz="2800" b="1" dirty="0" smtClean="0">
                <a:solidFill>
                  <a:srgbClr val="FFFF00"/>
                </a:solidFill>
                <a:latin typeface="Courier"/>
                <a:cs typeface="Courier"/>
              </a:rPr>
              <a:t>User</a:t>
            </a:r>
            <a:r>
              <a:rPr lang="en-US" sz="2800" b="1" dirty="0" smtClean="0">
                <a:solidFill>
                  <a:schemeClr val="bg1"/>
                </a:solidFill>
                <a:latin typeface="Courier"/>
                <a:cs typeface="Courier"/>
              </a:rPr>
              <a:t> (</a:t>
            </a:r>
          </a:p>
          <a:p>
            <a:r>
              <a:rPr lang="en-US" sz="2800" b="1" dirty="0" smtClean="0">
                <a:solidFill>
                  <a:schemeClr val="bg1"/>
                </a:solidFill>
                <a:latin typeface="Courier"/>
                <a:cs typeface="Courier"/>
              </a:rPr>
              <a:t>    </a:t>
            </a:r>
            <a:r>
              <a:rPr lang="en-US" sz="2800" b="1" dirty="0" smtClean="0">
                <a:solidFill>
                  <a:srgbClr val="FF6600"/>
                </a:solidFill>
                <a:latin typeface="Courier"/>
                <a:cs typeface="Courier"/>
              </a:rPr>
              <a:t>id     INTEGER </a:t>
            </a:r>
            <a:r>
              <a:rPr lang="en-US" sz="2800" b="1" dirty="0">
                <a:solidFill>
                  <a:srgbClr val="FF6600"/>
                </a:solidFill>
                <a:latin typeface="Courier"/>
                <a:cs typeface="Courier"/>
              </a:rPr>
              <a:t>NOT NULL PRIMARY KEY AUTOINCREMENT UNIQUE</a:t>
            </a:r>
            <a:r>
              <a:rPr lang="en-US" sz="2800" b="1" dirty="0" smtClean="0">
                <a:solidFill>
                  <a:schemeClr val="bg1"/>
                </a:solidFill>
                <a:latin typeface="Courier"/>
                <a:cs typeface="Courier"/>
              </a:rPr>
              <a:t>,</a:t>
            </a:r>
          </a:p>
          <a:p>
            <a:r>
              <a:rPr lang="en-US" sz="2800" b="1" dirty="0" smtClean="0">
                <a:solidFill>
                  <a:schemeClr val="bg1"/>
                </a:solidFill>
                <a:latin typeface="Courier"/>
                <a:cs typeface="Courier"/>
              </a:rPr>
              <a:t>   </a:t>
            </a:r>
            <a:r>
              <a:rPr lang="en-US" sz="2800" b="1" dirty="0" smtClean="0">
                <a:solidFill>
                  <a:srgbClr val="00FF00"/>
                </a:solidFill>
                <a:latin typeface="Courier"/>
                <a:cs typeface="Courier"/>
              </a:rPr>
              <a:t> name   TEXT</a:t>
            </a:r>
            <a:r>
              <a:rPr lang="en-US" sz="2800" b="1" dirty="0" smtClean="0">
                <a:solidFill>
                  <a:schemeClr val="bg1"/>
                </a:solidFill>
                <a:latin typeface="Courier"/>
                <a:cs typeface="Courier"/>
              </a:rPr>
              <a:t>,</a:t>
            </a:r>
          </a:p>
          <a:p>
            <a:r>
              <a:rPr lang="en-US" sz="2800" b="1" dirty="0" smtClean="0">
                <a:solidFill>
                  <a:schemeClr val="bg1"/>
                </a:solidFill>
                <a:latin typeface="Courier"/>
                <a:cs typeface="Courier"/>
              </a:rPr>
              <a:t>    email  TEXT</a:t>
            </a:r>
          </a:p>
          <a:p>
            <a:r>
              <a:rPr lang="en-US" sz="2800" b="1" dirty="0" smtClean="0">
                <a:solidFill>
                  <a:schemeClr val="bg1"/>
                </a:solidFill>
                <a:latin typeface="Courier"/>
                <a:cs typeface="Courier"/>
              </a:rPr>
              <a:t>)</a:t>
            </a:r>
          </a:p>
          <a:p>
            <a:endParaRPr lang="en-US" sz="2800" b="1" dirty="0" smtClean="0">
              <a:solidFill>
                <a:schemeClr val="bg1"/>
              </a:solidFill>
              <a:latin typeface="Courier"/>
              <a:cs typeface="Courier"/>
            </a:endParaRPr>
          </a:p>
          <a:p>
            <a:r>
              <a:rPr lang="en-US" sz="2800" b="1" dirty="0">
                <a:solidFill>
                  <a:schemeClr val="bg1"/>
                </a:solidFill>
                <a:latin typeface="Courier"/>
                <a:cs typeface="Courier"/>
              </a:rPr>
              <a:t>CREATE TABLE </a:t>
            </a:r>
            <a:r>
              <a:rPr lang="en-US" sz="2800" b="1" dirty="0">
                <a:solidFill>
                  <a:srgbClr val="FFFF00"/>
                </a:solidFill>
                <a:latin typeface="Courier"/>
                <a:cs typeface="Courier"/>
              </a:rPr>
              <a:t>Course</a:t>
            </a:r>
            <a:r>
              <a:rPr lang="en-US" sz="2800" b="1" dirty="0">
                <a:solidFill>
                  <a:schemeClr val="bg1"/>
                </a:solidFill>
                <a:latin typeface="Courier"/>
                <a:cs typeface="Courier"/>
              </a:rPr>
              <a:t> (</a:t>
            </a:r>
          </a:p>
          <a:p>
            <a:r>
              <a:rPr lang="en-US" sz="2800" b="1" dirty="0">
                <a:solidFill>
                  <a:srgbClr val="FF6600"/>
                </a:solidFill>
                <a:latin typeface="Courier"/>
                <a:cs typeface="Courier"/>
              </a:rPr>
              <a:t>    id     INTEGER NOT NULL PRIMARY KEY AUTOINCREMENT UNIQUE</a:t>
            </a:r>
            <a:r>
              <a:rPr lang="en-US" sz="2800" b="1" dirty="0">
                <a:solidFill>
                  <a:schemeClr val="bg1"/>
                </a:solidFill>
                <a:latin typeface="Courier"/>
                <a:cs typeface="Courier"/>
              </a:rPr>
              <a:t>,</a:t>
            </a:r>
          </a:p>
          <a:p>
            <a:r>
              <a:rPr lang="en-US" sz="2800" b="1" dirty="0">
                <a:solidFill>
                  <a:srgbClr val="00FF00"/>
                </a:solidFill>
                <a:latin typeface="Courier"/>
                <a:cs typeface="Courier"/>
              </a:rPr>
              <a:t>    title  TEXT</a:t>
            </a:r>
          </a:p>
          <a:p>
            <a:r>
              <a:rPr lang="en-US" sz="2800" b="1" dirty="0" smtClean="0">
                <a:solidFill>
                  <a:schemeClr val="bg1"/>
                </a:solidFill>
                <a:latin typeface="Courier"/>
                <a:cs typeface="Courier"/>
              </a:rPr>
              <a:t>)</a:t>
            </a:r>
          </a:p>
          <a:p>
            <a:endParaRPr lang="en-US" sz="2800" b="1" dirty="0" smtClean="0">
              <a:solidFill>
                <a:schemeClr val="bg1"/>
              </a:solidFill>
              <a:latin typeface="Courier"/>
              <a:cs typeface="Courier"/>
            </a:endParaRPr>
          </a:p>
          <a:p>
            <a:r>
              <a:rPr lang="en-US" sz="2800" b="1" dirty="0">
                <a:solidFill>
                  <a:schemeClr val="bg1"/>
                </a:solidFill>
                <a:latin typeface="Courier"/>
                <a:cs typeface="Courier"/>
              </a:rPr>
              <a:t>CREATE TABLE </a:t>
            </a:r>
            <a:r>
              <a:rPr lang="en-US" sz="2800" b="1" dirty="0">
                <a:solidFill>
                  <a:srgbClr val="FFFF00"/>
                </a:solidFill>
                <a:latin typeface="Courier"/>
                <a:cs typeface="Courier"/>
              </a:rPr>
              <a:t>Member </a:t>
            </a:r>
            <a:r>
              <a:rPr lang="en-US" sz="2800" b="1" dirty="0">
                <a:solidFill>
                  <a:schemeClr val="bg1"/>
                </a:solidFill>
                <a:latin typeface="Courier"/>
                <a:cs typeface="Courier"/>
              </a:rPr>
              <a:t>(</a:t>
            </a:r>
          </a:p>
          <a:p>
            <a:r>
              <a:rPr lang="en-US" sz="2800" b="1" dirty="0">
                <a:solidFill>
                  <a:srgbClr val="FF00FF"/>
                </a:solidFill>
                <a:latin typeface="Courier"/>
                <a:cs typeface="Courier"/>
              </a:rPr>
              <a:t>    </a:t>
            </a:r>
            <a:r>
              <a:rPr lang="en-US" sz="2800" b="1" dirty="0" err="1">
                <a:solidFill>
                  <a:srgbClr val="FF00FF"/>
                </a:solidFill>
                <a:latin typeface="Courier"/>
                <a:cs typeface="Courier"/>
              </a:rPr>
              <a:t>user_id</a:t>
            </a:r>
            <a:r>
              <a:rPr lang="en-US" sz="2800" b="1" dirty="0">
                <a:solidFill>
                  <a:srgbClr val="FF00FF"/>
                </a:solidFill>
                <a:latin typeface="Courier"/>
                <a:cs typeface="Courier"/>
              </a:rPr>
              <a:t>     INTEGER,</a:t>
            </a:r>
          </a:p>
          <a:p>
            <a:r>
              <a:rPr lang="en-US" sz="2800" b="1" dirty="0">
                <a:solidFill>
                  <a:srgbClr val="FF00FF"/>
                </a:solidFill>
                <a:latin typeface="Courier"/>
                <a:cs typeface="Courier"/>
              </a:rPr>
              <a:t>    </a:t>
            </a:r>
            <a:r>
              <a:rPr lang="en-US" sz="2800" b="1" dirty="0" err="1">
                <a:solidFill>
                  <a:srgbClr val="FF00FF"/>
                </a:solidFill>
                <a:latin typeface="Courier"/>
                <a:cs typeface="Courier"/>
              </a:rPr>
              <a:t>course_id</a:t>
            </a:r>
            <a:r>
              <a:rPr lang="en-US" sz="2800" b="1" dirty="0">
                <a:solidFill>
                  <a:srgbClr val="FF00FF"/>
                </a:solidFill>
                <a:latin typeface="Courier"/>
                <a:cs typeface="Courier"/>
              </a:rPr>
              <a:t>   INTEGER,</a:t>
            </a:r>
          </a:p>
          <a:p>
            <a:r>
              <a:rPr lang="en-US" sz="2800" b="1" dirty="0">
                <a:solidFill>
                  <a:srgbClr val="FFFFFF"/>
                </a:solidFill>
                <a:latin typeface="Courier"/>
                <a:cs typeface="Courier"/>
              </a:rPr>
              <a:t>	role        INTEGER,</a:t>
            </a:r>
          </a:p>
          <a:p>
            <a:r>
              <a:rPr lang="en-US" sz="2800" b="1" dirty="0">
                <a:solidFill>
                  <a:srgbClr val="00FFFF"/>
                </a:solidFill>
                <a:latin typeface="Courier"/>
                <a:cs typeface="Courier"/>
              </a:rPr>
              <a:t>    PRIMARY KEY (</a:t>
            </a:r>
            <a:r>
              <a:rPr lang="en-US" sz="2800" b="1" dirty="0" err="1">
                <a:solidFill>
                  <a:srgbClr val="00FFFF"/>
                </a:solidFill>
                <a:latin typeface="Courier"/>
                <a:cs typeface="Courier"/>
              </a:rPr>
              <a:t>user_id</a:t>
            </a:r>
            <a:r>
              <a:rPr lang="en-US" sz="2800" b="1" dirty="0">
                <a:solidFill>
                  <a:srgbClr val="00FFFF"/>
                </a:solidFill>
                <a:latin typeface="Courier"/>
                <a:cs typeface="Courier"/>
              </a:rPr>
              <a:t>, </a:t>
            </a:r>
            <a:r>
              <a:rPr lang="en-US" sz="2800" b="1" dirty="0" err="1">
                <a:solidFill>
                  <a:srgbClr val="00FFFF"/>
                </a:solidFill>
                <a:latin typeface="Courier"/>
                <a:cs typeface="Courier"/>
              </a:rPr>
              <a:t>course_id</a:t>
            </a:r>
            <a:r>
              <a:rPr lang="en-US" sz="2800" b="1" dirty="0">
                <a:solidFill>
                  <a:srgbClr val="00FFFF"/>
                </a:solidFill>
                <a:latin typeface="Courier"/>
                <a:cs typeface="Courier"/>
              </a:rPr>
              <a:t>)</a:t>
            </a:r>
          </a:p>
          <a:p>
            <a:r>
              <a:rPr lang="en-US" sz="2800" b="1" dirty="0" smtClean="0">
                <a:solidFill>
                  <a:schemeClr val="bg1"/>
                </a:solidFill>
                <a:latin typeface="Courier"/>
                <a:cs typeface="Courier"/>
              </a:rPr>
              <a:t>)</a:t>
            </a:r>
            <a:endParaRPr lang="en-US" sz="2800" b="1" dirty="0">
              <a:solidFill>
                <a:schemeClr val="bg1"/>
              </a:solidFill>
              <a:latin typeface="Courier"/>
              <a:cs typeface="Courier"/>
            </a:endParaRPr>
          </a:p>
        </p:txBody>
      </p:sp>
    </p:spTree>
    <p:extLst>
      <p:ext uri="{BB962C8B-B14F-4D97-AF65-F5344CB8AC3E}">
        <p14:creationId xmlns:p14="http://schemas.microsoft.com/office/powerpoint/2010/main" val="13964700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451" y="0"/>
            <a:ext cx="13503477" cy="9318736"/>
          </a:xfrm>
          <a:prstGeom prst="rect">
            <a:avLst/>
          </a:prstGeom>
        </p:spPr>
      </p:pic>
    </p:spTree>
    <p:extLst>
      <p:ext uri="{BB962C8B-B14F-4D97-AF65-F5344CB8AC3E}">
        <p14:creationId xmlns:p14="http://schemas.microsoft.com/office/powerpoint/2010/main" val="42191417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1155700" y="241300"/>
            <a:ext cx="13931900" cy="1515213"/>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5400" b="0" i="0" u="none" strike="noStrike" cap="none" baseline="0" dirty="0" smtClean="0">
                <a:solidFill>
                  <a:srgbClr val="00FF00"/>
                </a:solidFill>
                <a:latin typeface="Cabin"/>
                <a:ea typeface="Cabin"/>
                <a:cs typeface="Cabin"/>
                <a:sym typeface="Cabin"/>
              </a:rPr>
              <a:t>Insert</a:t>
            </a:r>
            <a:r>
              <a:rPr lang="en-US" sz="5400" b="0" i="0" u="none" strike="noStrike" cap="none" dirty="0" smtClean="0">
                <a:solidFill>
                  <a:srgbClr val="00FF00"/>
                </a:solidFill>
                <a:latin typeface="Cabin"/>
                <a:ea typeface="Cabin"/>
                <a:cs typeface="Cabin"/>
                <a:sym typeface="Cabin"/>
              </a:rPr>
              <a:t> Users and Courses</a:t>
            </a:r>
            <a:endParaRPr lang="en-US" sz="5400" b="0" i="0" u="none" strike="noStrike" cap="none" baseline="0" dirty="0">
              <a:solidFill>
                <a:srgbClr val="00FF00"/>
              </a:solidFill>
              <a:latin typeface="Cabin"/>
              <a:ea typeface="Cabin"/>
              <a:cs typeface="Cabin"/>
              <a:sym typeface="Cabin"/>
            </a:endParaRPr>
          </a:p>
        </p:txBody>
      </p:sp>
      <p:sp>
        <p:nvSpPr>
          <p:cNvPr id="7" name="Rectangle 6"/>
          <p:cNvSpPr/>
          <p:nvPr/>
        </p:nvSpPr>
        <p:spPr>
          <a:xfrm>
            <a:off x="1155700" y="3115138"/>
            <a:ext cx="14066061" cy="3539431"/>
          </a:xfrm>
          <a:prstGeom prst="rect">
            <a:avLst/>
          </a:prstGeom>
        </p:spPr>
        <p:txBody>
          <a:bodyPr wrap="square">
            <a:spAutoFit/>
          </a:bodyPr>
          <a:lstStyle/>
          <a:p>
            <a:r>
              <a:rPr lang="en-US" sz="2800" b="1" dirty="0" smtClean="0">
                <a:solidFill>
                  <a:srgbClr val="FFFFFF"/>
                </a:solidFill>
                <a:latin typeface="Courier"/>
                <a:cs typeface="Courier"/>
              </a:rPr>
              <a:t>INSERT INTO User (name, email) VALUES ('Jane', '</a:t>
            </a:r>
            <a:r>
              <a:rPr lang="en-US" sz="2800" b="1" dirty="0" err="1" smtClean="0">
                <a:solidFill>
                  <a:srgbClr val="FFFFFF"/>
                </a:solidFill>
                <a:latin typeface="Courier"/>
                <a:cs typeface="Courier"/>
              </a:rPr>
              <a:t>jane@tsugi.org</a:t>
            </a:r>
            <a:r>
              <a:rPr lang="en-US" sz="2800" b="1" dirty="0" smtClean="0">
                <a:solidFill>
                  <a:srgbClr val="FFFFFF"/>
                </a:solidFill>
                <a:latin typeface="Courier"/>
                <a:cs typeface="Courier"/>
              </a:rPr>
              <a:t>');</a:t>
            </a:r>
          </a:p>
          <a:p>
            <a:r>
              <a:rPr lang="en-US" sz="2800" b="1" dirty="0">
                <a:solidFill>
                  <a:srgbClr val="FFFFFF"/>
                </a:solidFill>
                <a:latin typeface="Courier"/>
                <a:cs typeface="Courier"/>
              </a:rPr>
              <a:t>INSERT INTO User (name, email) VALUES (</a:t>
            </a:r>
            <a:r>
              <a:rPr lang="en-US" sz="2800" b="1" dirty="0" smtClean="0">
                <a:solidFill>
                  <a:srgbClr val="FFFFFF"/>
                </a:solidFill>
                <a:latin typeface="Courier"/>
                <a:cs typeface="Courier"/>
              </a:rPr>
              <a:t>'Ed'</a:t>
            </a:r>
            <a:r>
              <a:rPr lang="en-US" sz="2800" b="1" dirty="0">
                <a:solidFill>
                  <a:srgbClr val="FFFFFF"/>
                </a:solidFill>
                <a:latin typeface="Courier"/>
                <a:cs typeface="Courier"/>
              </a:rPr>
              <a:t>, </a:t>
            </a:r>
            <a:r>
              <a:rPr lang="en-US" sz="2800" b="1" dirty="0" smtClean="0">
                <a:solidFill>
                  <a:srgbClr val="FFFFFF"/>
                </a:solidFill>
                <a:latin typeface="Courier"/>
                <a:cs typeface="Courier"/>
              </a:rPr>
              <a:t>'</a:t>
            </a:r>
            <a:r>
              <a:rPr lang="en-US" sz="2800" b="1" dirty="0" err="1">
                <a:solidFill>
                  <a:srgbClr val="FFFFFF"/>
                </a:solidFill>
                <a:latin typeface="Courier"/>
                <a:cs typeface="Courier"/>
              </a:rPr>
              <a:t>e</a:t>
            </a:r>
            <a:r>
              <a:rPr lang="en-US" sz="2800" b="1" dirty="0" err="1" smtClean="0">
                <a:solidFill>
                  <a:srgbClr val="FFFFFF"/>
                </a:solidFill>
                <a:latin typeface="Courier"/>
                <a:cs typeface="Courier"/>
              </a:rPr>
              <a:t>d@</a:t>
            </a:r>
            <a:r>
              <a:rPr lang="en-US" sz="2800" b="1" dirty="0" err="1">
                <a:solidFill>
                  <a:srgbClr val="FFFFFF"/>
                </a:solidFill>
                <a:latin typeface="Courier"/>
                <a:cs typeface="Courier"/>
              </a:rPr>
              <a:t>tsugi.org</a:t>
            </a:r>
            <a:r>
              <a:rPr lang="en-US" sz="2800" b="1" dirty="0">
                <a:solidFill>
                  <a:srgbClr val="FFFFFF"/>
                </a:solidFill>
                <a:latin typeface="Courier"/>
                <a:cs typeface="Courier"/>
              </a:rPr>
              <a:t>')</a:t>
            </a:r>
            <a:r>
              <a:rPr lang="en-US" sz="2800" b="1" dirty="0" smtClean="0">
                <a:solidFill>
                  <a:srgbClr val="FFFFFF"/>
                </a:solidFill>
                <a:latin typeface="Courier"/>
                <a:cs typeface="Courier"/>
              </a:rPr>
              <a:t>;</a:t>
            </a:r>
          </a:p>
          <a:p>
            <a:r>
              <a:rPr lang="en-US" sz="2800" b="1" dirty="0">
                <a:solidFill>
                  <a:srgbClr val="FFFFFF"/>
                </a:solidFill>
                <a:latin typeface="Courier"/>
                <a:cs typeface="Courier"/>
              </a:rPr>
              <a:t>INSERT INTO User (name, email) VALUES (</a:t>
            </a:r>
            <a:r>
              <a:rPr lang="en-US" sz="2800" b="1" dirty="0" smtClean="0">
                <a:solidFill>
                  <a:srgbClr val="FFFFFF"/>
                </a:solidFill>
                <a:latin typeface="Courier"/>
                <a:cs typeface="Courier"/>
              </a:rPr>
              <a:t>'Sue'</a:t>
            </a:r>
            <a:r>
              <a:rPr lang="en-US" sz="2800" b="1" dirty="0">
                <a:solidFill>
                  <a:srgbClr val="FFFFFF"/>
                </a:solidFill>
                <a:latin typeface="Courier"/>
                <a:cs typeface="Courier"/>
              </a:rPr>
              <a:t>, </a:t>
            </a:r>
            <a:r>
              <a:rPr lang="en-US" sz="2800" b="1" dirty="0" smtClean="0">
                <a:solidFill>
                  <a:srgbClr val="FFFFFF"/>
                </a:solidFill>
                <a:latin typeface="Courier"/>
                <a:cs typeface="Courier"/>
              </a:rPr>
              <a:t>'</a:t>
            </a:r>
            <a:r>
              <a:rPr lang="en-US" sz="2800" b="1" dirty="0" err="1" smtClean="0">
                <a:solidFill>
                  <a:srgbClr val="FFFFFF"/>
                </a:solidFill>
                <a:latin typeface="Courier"/>
                <a:cs typeface="Courier"/>
              </a:rPr>
              <a:t>sue@</a:t>
            </a:r>
            <a:r>
              <a:rPr lang="en-US" sz="2800" b="1" dirty="0" err="1">
                <a:solidFill>
                  <a:srgbClr val="FFFFFF"/>
                </a:solidFill>
                <a:latin typeface="Courier"/>
                <a:cs typeface="Courier"/>
              </a:rPr>
              <a:t>tsugi.org</a:t>
            </a:r>
            <a:r>
              <a:rPr lang="en-US" sz="2800" b="1" dirty="0">
                <a:solidFill>
                  <a:srgbClr val="FFFFFF"/>
                </a:solidFill>
                <a:latin typeface="Courier"/>
                <a:cs typeface="Courier"/>
              </a:rPr>
              <a:t>')</a:t>
            </a:r>
            <a:r>
              <a:rPr lang="en-US" sz="2800" b="1" dirty="0" smtClean="0">
                <a:solidFill>
                  <a:srgbClr val="FFFFFF"/>
                </a:solidFill>
                <a:latin typeface="Courier"/>
                <a:cs typeface="Courier"/>
              </a:rPr>
              <a:t>;</a:t>
            </a:r>
          </a:p>
          <a:p>
            <a:endParaRPr lang="en-US" sz="2800" b="1" dirty="0">
              <a:solidFill>
                <a:srgbClr val="FFFFFF"/>
              </a:solidFill>
              <a:latin typeface="Courier"/>
              <a:cs typeface="Courier"/>
            </a:endParaRPr>
          </a:p>
          <a:p>
            <a:r>
              <a:rPr lang="en-US" sz="2800" b="1" dirty="0" smtClean="0">
                <a:solidFill>
                  <a:srgbClr val="FFFFFF"/>
                </a:solidFill>
                <a:latin typeface="Courier"/>
                <a:cs typeface="Courier"/>
              </a:rPr>
              <a:t>INSERT INTO Course (title) VALUES ('Python');</a:t>
            </a:r>
          </a:p>
          <a:p>
            <a:r>
              <a:rPr lang="en-US" sz="2800" b="1" dirty="0" smtClean="0">
                <a:solidFill>
                  <a:srgbClr val="FFFFFF"/>
                </a:solidFill>
                <a:latin typeface="Courier"/>
                <a:cs typeface="Courier"/>
              </a:rPr>
              <a:t>INSERT INTO Course (title) VALUES ('SQL');</a:t>
            </a:r>
          </a:p>
          <a:p>
            <a:r>
              <a:rPr lang="en-US" sz="2800" b="1" dirty="0" smtClean="0">
                <a:solidFill>
                  <a:srgbClr val="FFFFFF"/>
                </a:solidFill>
                <a:latin typeface="Courier"/>
                <a:cs typeface="Courier"/>
              </a:rPr>
              <a:t>INSERT INTO Course (title) VALUES ('PHP');</a:t>
            </a:r>
          </a:p>
          <a:p>
            <a:endParaRPr lang="en-US" sz="2800" b="1" dirty="0">
              <a:solidFill>
                <a:srgbClr val="FFFFFF"/>
              </a:solidFill>
              <a:latin typeface="Courier"/>
              <a:cs typeface="Courier"/>
            </a:endParaRPr>
          </a:p>
        </p:txBody>
      </p:sp>
    </p:spTree>
    <p:extLst>
      <p:ext uri="{BB962C8B-B14F-4D97-AF65-F5344CB8AC3E}">
        <p14:creationId xmlns:p14="http://schemas.microsoft.com/office/powerpoint/2010/main" val="36625053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827000" cy="8851900"/>
          </a:xfrm>
          <a:prstGeom prst="rect">
            <a:avLst/>
          </a:prstGeom>
        </p:spPr>
      </p:pic>
      <p:pic>
        <p:nvPicPr>
          <p:cNvPr id="6" name="Picture 5"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86" y="721648"/>
            <a:ext cx="12827000" cy="8851900"/>
          </a:xfrm>
          <a:prstGeom prst="rect">
            <a:avLst/>
          </a:prstGeom>
        </p:spPr>
      </p:pic>
    </p:spTree>
    <p:extLst>
      <p:ext uri="{BB962C8B-B14F-4D97-AF65-F5344CB8AC3E}">
        <p14:creationId xmlns:p14="http://schemas.microsoft.com/office/powerpoint/2010/main" val="2625572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1155700" y="241300"/>
            <a:ext cx="13931900" cy="97260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000" b="0" i="0" u="none" strike="noStrike" cap="none" baseline="0" dirty="0" smtClean="0">
                <a:solidFill>
                  <a:srgbClr val="00FF00"/>
                </a:solidFill>
                <a:latin typeface="Cabin"/>
                <a:ea typeface="Cabin"/>
                <a:cs typeface="Cabin"/>
                <a:sym typeface="Cabin"/>
              </a:rPr>
              <a:t>Insert</a:t>
            </a:r>
            <a:r>
              <a:rPr lang="en-US" sz="4000" b="0" i="0" u="none" strike="noStrike" cap="none" dirty="0" smtClean="0">
                <a:solidFill>
                  <a:srgbClr val="00FF00"/>
                </a:solidFill>
                <a:latin typeface="Cabin"/>
                <a:ea typeface="Cabin"/>
                <a:cs typeface="Cabin"/>
                <a:sym typeface="Cabin"/>
              </a:rPr>
              <a:t> </a:t>
            </a:r>
            <a:r>
              <a:rPr lang="en-US" sz="4000" b="0" i="0" u="none" strike="noStrike" cap="none" dirty="0" smtClean="0">
                <a:solidFill>
                  <a:srgbClr val="00FF00"/>
                </a:solidFill>
                <a:latin typeface="Cabin"/>
                <a:ea typeface="Cabin"/>
                <a:cs typeface="Cabin"/>
                <a:sym typeface="Cabin"/>
              </a:rPr>
              <a:t>Memberships</a:t>
            </a:r>
            <a:endParaRPr lang="en-US" sz="4000" b="0" i="0" u="none" strike="noStrike" cap="none" baseline="0" dirty="0">
              <a:solidFill>
                <a:srgbClr val="00FF00"/>
              </a:solidFill>
              <a:latin typeface="Cabin"/>
              <a:ea typeface="Cabin"/>
              <a:cs typeface="Cabin"/>
              <a:sym typeface="Cabin"/>
            </a:endParaRPr>
          </a:p>
        </p:txBody>
      </p:sp>
      <p:sp>
        <p:nvSpPr>
          <p:cNvPr id="7" name="Rectangle 6"/>
          <p:cNvSpPr/>
          <p:nvPr/>
        </p:nvSpPr>
        <p:spPr>
          <a:xfrm>
            <a:off x="1155700" y="4814609"/>
            <a:ext cx="14066061" cy="3970318"/>
          </a:xfrm>
          <a:prstGeom prst="rect">
            <a:avLst/>
          </a:prstGeom>
        </p:spPr>
        <p:txBody>
          <a:bodyPr wrap="square">
            <a:spAutoFit/>
          </a:bodyPr>
          <a:lstStyle/>
          <a:p>
            <a:r>
              <a:rPr lang="en-US" sz="2800" b="1" dirty="0" smtClean="0">
                <a:solidFill>
                  <a:srgbClr val="FFFFFF"/>
                </a:solidFill>
                <a:latin typeface="Courier"/>
                <a:cs typeface="Courier"/>
              </a:rPr>
              <a:t>INSERT INTO Member (</a:t>
            </a:r>
            <a:r>
              <a:rPr lang="en-US" sz="2800" b="1" dirty="0" err="1" smtClean="0">
                <a:solidFill>
                  <a:srgbClr val="FFFFFF"/>
                </a:solidFill>
                <a:latin typeface="Courier"/>
                <a:cs typeface="Courier"/>
              </a:rPr>
              <a:t>user_id</a:t>
            </a:r>
            <a:r>
              <a:rPr lang="en-US" sz="2800" b="1" dirty="0" smtClean="0">
                <a:solidFill>
                  <a:srgbClr val="FFFFFF"/>
                </a:solidFill>
                <a:latin typeface="Courier"/>
                <a:cs typeface="Courier"/>
              </a:rPr>
              <a:t>, </a:t>
            </a:r>
            <a:r>
              <a:rPr lang="en-US" sz="2800" b="1" dirty="0" err="1" smtClean="0">
                <a:solidFill>
                  <a:srgbClr val="FFFFFF"/>
                </a:solidFill>
                <a:latin typeface="Courier"/>
                <a:cs typeface="Courier"/>
              </a:rPr>
              <a:t>course_id</a:t>
            </a:r>
            <a:r>
              <a:rPr lang="en-US" sz="2800" b="1" dirty="0" smtClean="0">
                <a:solidFill>
                  <a:srgbClr val="FFFFFF"/>
                </a:solidFill>
                <a:latin typeface="Courier"/>
                <a:cs typeface="Courier"/>
              </a:rPr>
              <a:t>, role) VALUES (1, 1, 1);</a:t>
            </a:r>
          </a:p>
          <a:p>
            <a:r>
              <a:rPr lang="en-US" sz="2800" b="1" dirty="0">
                <a:solidFill>
                  <a:srgbClr val="FFFFFF"/>
                </a:solidFill>
                <a:latin typeface="Courier"/>
                <a:cs typeface="Courier"/>
              </a:rPr>
              <a:t>INSERT INTO Member (</a:t>
            </a:r>
            <a:r>
              <a:rPr lang="en-US" sz="2800" b="1" dirty="0" err="1">
                <a:solidFill>
                  <a:srgbClr val="FFFFFF"/>
                </a:solidFill>
                <a:latin typeface="Courier"/>
                <a:cs typeface="Courier"/>
              </a:rPr>
              <a:t>user_id</a:t>
            </a:r>
            <a:r>
              <a:rPr lang="en-US" sz="2800" b="1" dirty="0">
                <a:solidFill>
                  <a:srgbClr val="FFFFFF"/>
                </a:solidFill>
                <a:latin typeface="Courier"/>
                <a:cs typeface="Courier"/>
              </a:rPr>
              <a:t>, </a:t>
            </a:r>
            <a:r>
              <a:rPr lang="en-US" sz="2800" b="1" dirty="0" err="1">
                <a:solidFill>
                  <a:srgbClr val="FFFFFF"/>
                </a:solidFill>
                <a:latin typeface="Courier"/>
                <a:cs typeface="Courier"/>
              </a:rPr>
              <a:t>course_id</a:t>
            </a:r>
            <a:r>
              <a:rPr lang="en-US" sz="2800" b="1" dirty="0">
                <a:solidFill>
                  <a:srgbClr val="FFFFFF"/>
                </a:solidFill>
                <a:latin typeface="Courier"/>
                <a:cs typeface="Courier"/>
              </a:rPr>
              <a:t>, role) VALUES </a:t>
            </a:r>
            <a:r>
              <a:rPr lang="en-US" sz="2800" b="1" dirty="0" smtClean="0">
                <a:solidFill>
                  <a:srgbClr val="FFFFFF"/>
                </a:solidFill>
                <a:latin typeface="Courier"/>
                <a:cs typeface="Courier"/>
              </a:rPr>
              <a:t>(2, </a:t>
            </a:r>
            <a:r>
              <a:rPr lang="en-US" sz="2800" b="1" dirty="0">
                <a:solidFill>
                  <a:srgbClr val="FFFFFF"/>
                </a:solidFill>
                <a:latin typeface="Courier"/>
                <a:cs typeface="Courier"/>
              </a:rPr>
              <a:t>1, </a:t>
            </a:r>
            <a:r>
              <a:rPr lang="en-US" sz="2800" b="1" dirty="0" smtClean="0">
                <a:solidFill>
                  <a:srgbClr val="FFFFFF"/>
                </a:solidFill>
                <a:latin typeface="Courier"/>
                <a:cs typeface="Courier"/>
              </a:rPr>
              <a:t>0);</a:t>
            </a:r>
          </a:p>
          <a:p>
            <a:r>
              <a:rPr lang="en-US" sz="2800" b="1" dirty="0">
                <a:solidFill>
                  <a:srgbClr val="FFFFFF"/>
                </a:solidFill>
                <a:latin typeface="Courier"/>
                <a:cs typeface="Courier"/>
              </a:rPr>
              <a:t>INSERT INTO Member (</a:t>
            </a:r>
            <a:r>
              <a:rPr lang="en-US" sz="2800" b="1" dirty="0" err="1">
                <a:solidFill>
                  <a:srgbClr val="FFFFFF"/>
                </a:solidFill>
                <a:latin typeface="Courier"/>
                <a:cs typeface="Courier"/>
              </a:rPr>
              <a:t>user_id</a:t>
            </a:r>
            <a:r>
              <a:rPr lang="en-US" sz="2800" b="1" dirty="0">
                <a:solidFill>
                  <a:srgbClr val="FFFFFF"/>
                </a:solidFill>
                <a:latin typeface="Courier"/>
                <a:cs typeface="Courier"/>
              </a:rPr>
              <a:t>, </a:t>
            </a:r>
            <a:r>
              <a:rPr lang="en-US" sz="2800" b="1" dirty="0" err="1">
                <a:solidFill>
                  <a:srgbClr val="FFFFFF"/>
                </a:solidFill>
                <a:latin typeface="Courier"/>
                <a:cs typeface="Courier"/>
              </a:rPr>
              <a:t>course_id</a:t>
            </a:r>
            <a:r>
              <a:rPr lang="en-US" sz="2800" b="1" dirty="0">
                <a:solidFill>
                  <a:srgbClr val="FFFFFF"/>
                </a:solidFill>
                <a:latin typeface="Courier"/>
                <a:cs typeface="Courier"/>
              </a:rPr>
              <a:t>, role) VALUES </a:t>
            </a:r>
            <a:r>
              <a:rPr lang="en-US" sz="2800" b="1" dirty="0" smtClean="0">
                <a:solidFill>
                  <a:srgbClr val="FFFFFF"/>
                </a:solidFill>
                <a:latin typeface="Courier"/>
                <a:cs typeface="Courier"/>
              </a:rPr>
              <a:t>(3, </a:t>
            </a:r>
            <a:r>
              <a:rPr lang="en-US" sz="2800" b="1" dirty="0">
                <a:solidFill>
                  <a:srgbClr val="FFFFFF"/>
                </a:solidFill>
                <a:latin typeface="Courier"/>
                <a:cs typeface="Courier"/>
              </a:rPr>
              <a:t>1, 0);</a:t>
            </a:r>
          </a:p>
          <a:p>
            <a:endParaRPr lang="en-US" sz="2800" b="1" dirty="0" smtClean="0">
              <a:solidFill>
                <a:srgbClr val="FFFFFF"/>
              </a:solidFill>
              <a:latin typeface="Courier"/>
              <a:cs typeface="Courier"/>
            </a:endParaRPr>
          </a:p>
          <a:p>
            <a:r>
              <a:rPr lang="en-US" sz="2800" b="1" dirty="0">
                <a:solidFill>
                  <a:srgbClr val="FFFFFF"/>
                </a:solidFill>
                <a:latin typeface="Courier"/>
                <a:cs typeface="Courier"/>
              </a:rPr>
              <a:t>INSERT INTO Member (</a:t>
            </a:r>
            <a:r>
              <a:rPr lang="en-US" sz="2800" b="1" dirty="0" err="1">
                <a:solidFill>
                  <a:srgbClr val="FFFFFF"/>
                </a:solidFill>
                <a:latin typeface="Courier"/>
                <a:cs typeface="Courier"/>
              </a:rPr>
              <a:t>user_id</a:t>
            </a:r>
            <a:r>
              <a:rPr lang="en-US" sz="2800" b="1" dirty="0">
                <a:solidFill>
                  <a:srgbClr val="FFFFFF"/>
                </a:solidFill>
                <a:latin typeface="Courier"/>
                <a:cs typeface="Courier"/>
              </a:rPr>
              <a:t>, </a:t>
            </a:r>
            <a:r>
              <a:rPr lang="en-US" sz="2800" b="1" dirty="0" err="1">
                <a:solidFill>
                  <a:srgbClr val="FFFFFF"/>
                </a:solidFill>
                <a:latin typeface="Courier"/>
                <a:cs typeface="Courier"/>
              </a:rPr>
              <a:t>course_id</a:t>
            </a:r>
            <a:r>
              <a:rPr lang="en-US" sz="2800" b="1" dirty="0">
                <a:solidFill>
                  <a:srgbClr val="FFFFFF"/>
                </a:solidFill>
                <a:latin typeface="Courier"/>
                <a:cs typeface="Courier"/>
              </a:rPr>
              <a:t>, role) VALUES (1, </a:t>
            </a:r>
            <a:r>
              <a:rPr lang="en-US" sz="2800" b="1" dirty="0" smtClean="0">
                <a:solidFill>
                  <a:srgbClr val="FFFFFF"/>
                </a:solidFill>
                <a:latin typeface="Courier"/>
                <a:cs typeface="Courier"/>
              </a:rPr>
              <a:t>2, 0)</a:t>
            </a:r>
            <a:r>
              <a:rPr lang="en-US" sz="2800" b="1" dirty="0">
                <a:solidFill>
                  <a:srgbClr val="FFFFFF"/>
                </a:solidFill>
                <a:latin typeface="Courier"/>
                <a:cs typeface="Courier"/>
              </a:rPr>
              <a:t>;</a:t>
            </a:r>
          </a:p>
          <a:p>
            <a:r>
              <a:rPr lang="en-US" sz="2800" b="1" dirty="0">
                <a:solidFill>
                  <a:srgbClr val="FFFFFF"/>
                </a:solidFill>
                <a:latin typeface="Courier"/>
                <a:cs typeface="Courier"/>
              </a:rPr>
              <a:t>INSERT INTO Member (</a:t>
            </a:r>
            <a:r>
              <a:rPr lang="en-US" sz="2800" b="1" dirty="0" err="1">
                <a:solidFill>
                  <a:srgbClr val="FFFFFF"/>
                </a:solidFill>
                <a:latin typeface="Courier"/>
                <a:cs typeface="Courier"/>
              </a:rPr>
              <a:t>user_id</a:t>
            </a:r>
            <a:r>
              <a:rPr lang="en-US" sz="2800" b="1" dirty="0">
                <a:solidFill>
                  <a:srgbClr val="FFFFFF"/>
                </a:solidFill>
                <a:latin typeface="Courier"/>
                <a:cs typeface="Courier"/>
              </a:rPr>
              <a:t>, </a:t>
            </a:r>
            <a:r>
              <a:rPr lang="en-US" sz="2800" b="1" dirty="0" err="1">
                <a:solidFill>
                  <a:srgbClr val="FFFFFF"/>
                </a:solidFill>
                <a:latin typeface="Courier"/>
                <a:cs typeface="Courier"/>
              </a:rPr>
              <a:t>course_id</a:t>
            </a:r>
            <a:r>
              <a:rPr lang="en-US" sz="2800" b="1" dirty="0">
                <a:solidFill>
                  <a:srgbClr val="FFFFFF"/>
                </a:solidFill>
                <a:latin typeface="Courier"/>
                <a:cs typeface="Courier"/>
              </a:rPr>
              <a:t>, role) VALUES (2, </a:t>
            </a:r>
            <a:r>
              <a:rPr lang="en-US" sz="2800" b="1" dirty="0" smtClean="0">
                <a:solidFill>
                  <a:srgbClr val="FFFFFF"/>
                </a:solidFill>
                <a:latin typeface="Courier"/>
                <a:cs typeface="Courier"/>
              </a:rPr>
              <a:t>2, 1)</a:t>
            </a:r>
            <a:r>
              <a:rPr lang="en-US" sz="2800" b="1" dirty="0">
                <a:solidFill>
                  <a:srgbClr val="FFFFFF"/>
                </a:solidFill>
                <a:latin typeface="Courier"/>
                <a:cs typeface="Courier"/>
              </a:rPr>
              <a:t>;</a:t>
            </a:r>
          </a:p>
          <a:p>
            <a:endParaRPr lang="en-US" sz="2800" b="1" dirty="0">
              <a:solidFill>
                <a:srgbClr val="FFFFFF"/>
              </a:solidFill>
              <a:latin typeface="Courier"/>
              <a:cs typeface="Courier"/>
            </a:endParaRPr>
          </a:p>
          <a:p>
            <a:r>
              <a:rPr lang="en-US" sz="2800" b="1" dirty="0">
                <a:solidFill>
                  <a:srgbClr val="FFFFFF"/>
                </a:solidFill>
                <a:latin typeface="Courier"/>
                <a:cs typeface="Courier"/>
              </a:rPr>
              <a:t>INSERT INTO Member (</a:t>
            </a:r>
            <a:r>
              <a:rPr lang="en-US" sz="2800" b="1" dirty="0" err="1">
                <a:solidFill>
                  <a:srgbClr val="FFFFFF"/>
                </a:solidFill>
                <a:latin typeface="Courier"/>
                <a:cs typeface="Courier"/>
              </a:rPr>
              <a:t>user_id</a:t>
            </a:r>
            <a:r>
              <a:rPr lang="en-US" sz="2800" b="1" dirty="0">
                <a:solidFill>
                  <a:srgbClr val="FFFFFF"/>
                </a:solidFill>
                <a:latin typeface="Courier"/>
                <a:cs typeface="Courier"/>
              </a:rPr>
              <a:t>, </a:t>
            </a:r>
            <a:r>
              <a:rPr lang="en-US" sz="2800" b="1" dirty="0" err="1">
                <a:solidFill>
                  <a:srgbClr val="FFFFFF"/>
                </a:solidFill>
                <a:latin typeface="Courier"/>
                <a:cs typeface="Courier"/>
              </a:rPr>
              <a:t>course_id</a:t>
            </a:r>
            <a:r>
              <a:rPr lang="en-US" sz="2800" b="1" dirty="0">
                <a:solidFill>
                  <a:srgbClr val="FFFFFF"/>
                </a:solidFill>
                <a:latin typeface="Courier"/>
                <a:cs typeface="Courier"/>
              </a:rPr>
              <a:t>, role) VALUES </a:t>
            </a:r>
            <a:r>
              <a:rPr lang="en-US" sz="2800" b="1" dirty="0" smtClean="0">
                <a:solidFill>
                  <a:srgbClr val="FFFFFF"/>
                </a:solidFill>
                <a:latin typeface="Courier"/>
                <a:cs typeface="Courier"/>
              </a:rPr>
              <a:t>(2, 3, 1)</a:t>
            </a:r>
            <a:r>
              <a:rPr lang="en-US" sz="2800" b="1" dirty="0">
                <a:solidFill>
                  <a:srgbClr val="FFFFFF"/>
                </a:solidFill>
                <a:latin typeface="Courier"/>
                <a:cs typeface="Courier"/>
              </a:rPr>
              <a:t>;</a:t>
            </a:r>
          </a:p>
          <a:p>
            <a:r>
              <a:rPr lang="en-US" sz="2800" b="1" dirty="0">
                <a:solidFill>
                  <a:srgbClr val="FFFFFF"/>
                </a:solidFill>
                <a:latin typeface="Courier"/>
                <a:cs typeface="Courier"/>
              </a:rPr>
              <a:t>INSERT INTO Member (</a:t>
            </a:r>
            <a:r>
              <a:rPr lang="en-US" sz="2800" b="1" dirty="0" err="1">
                <a:solidFill>
                  <a:srgbClr val="FFFFFF"/>
                </a:solidFill>
                <a:latin typeface="Courier"/>
                <a:cs typeface="Courier"/>
              </a:rPr>
              <a:t>user_id</a:t>
            </a:r>
            <a:r>
              <a:rPr lang="en-US" sz="2800" b="1" dirty="0">
                <a:solidFill>
                  <a:srgbClr val="FFFFFF"/>
                </a:solidFill>
                <a:latin typeface="Courier"/>
                <a:cs typeface="Courier"/>
              </a:rPr>
              <a:t>, </a:t>
            </a:r>
            <a:r>
              <a:rPr lang="en-US" sz="2800" b="1" dirty="0" err="1">
                <a:solidFill>
                  <a:srgbClr val="FFFFFF"/>
                </a:solidFill>
                <a:latin typeface="Courier"/>
                <a:cs typeface="Courier"/>
              </a:rPr>
              <a:t>course_id</a:t>
            </a:r>
            <a:r>
              <a:rPr lang="en-US" sz="2800" b="1" dirty="0">
                <a:solidFill>
                  <a:srgbClr val="FFFFFF"/>
                </a:solidFill>
                <a:latin typeface="Courier"/>
                <a:cs typeface="Courier"/>
              </a:rPr>
              <a:t>, role) VALUES </a:t>
            </a:r>
            <a:r>
              <a:rPr lang="en-US" sz="2800" b="1" dirty="0" smtClean="0">
                <a:solidFill>
                  <a:srgbClr val="FFFFFF"/>
                </a:solidFill>
                <a:latin typeface="Courier"/>
                <a:cs typeface="Courier"/>
              </a:rPr>
              <a:t>(3, 3, 0);</a:t>
            </a:r>
            <a:endParaRPr lang="en-US" sz="2800" b="1" dirty="0">
              <a:solidFill>
                <a:srgbClr val="FFFFFF"/>
              </a:solidFill>
              <a:latin typeface="Courier"/>
              <a:cs typeface="Courier"/>
            </a:endParaRPr>
          </a:p>
        </p:txBody>
      </p:sp>
      <p:pic>
        <p:nvPicPr>
          <p:cNvPr id="2" name="Picture 1"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090" y="1960229"/>
            <a:ext cx="3886200" cy="1828800"/>
          </a:xfrm>
          <a:prstGeom prst="rect">
            <a:avLst/>
          </a:prstGeom>
        </p:spPr>
      </p:pic>
      <p:pic>
        <p:nvPicPr>
          <p:cNvPr id="4" name="Picture 3" descr="Untitled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8338" y="1960229"/>
            <a:ext cx="2689412" cy="1828800"/>
          </a:xfrm>
          <a:prstGeom prst="rect">
            <a:avLst/>
          </a:prstGeom>
        </p:spPr>
      </p:pic>
    </p:spTree>
    <p:extLst>
      <p:ext uri="{BB962C8B-B14F-4D97-AF65-F5344CB8AC3E}">
        <p14:creationId xmlns:p14="http://schemas.microsoft.com/office/powerpoint/2010/main" val="18412764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575" y="0"/>
            <a:ext cx="13250273" cy="9144000"/>
          </a:xfrm>
          <a:prstGeom prst="rect">
            <a:avLst/>
          </a:prstGeom>
        </p:spPr>
      </p:pic>
    </p:spTree>
    <p:extLst>
      <p:ext uri="{BB962C8B-B14F-4D97-AF65-F5344CB8AC3E}">
        <p14:creationId xmlns:p14="http://schemas.microsoft.com/office/powerpoint/2010/main" val="3514026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Shape 754"/>
          <p:cNvSpPr txBox="1"/>
          <p:nvPr/>
        </p:nvSpPr>
        <p:spPr>
          <a:xfrm>
            <a:off x="336186" y="5640007"/>
            <a:ext cx="15688686" cy="3541344"/>
          </a:xfrm>
          <a:prstGeom prst="rect">
            <a:avLst/>
          </a:prstGeom>
          <a:noFill/>
          <a:ln>
            <a:noFill/>
          </a:ln>
        </p:spPr>
        <p:txBody>
          <a:bodyPr lIns="0" tIns="0" rIns="0" bIns="0" anchor="ctr" anchorCtr="0">
            <a:noAutofit/>
          </a:bodyPr>
          <a:lstStyle/>
          <a:p>
            <a:pPr marL="0" marR="0" lvl="0" indent="0" rtl="0">
              <a:lnSpc>
                <a:spcPct val="100000"/>
              </a:lnSpc>
              <a:spcBef>
                <a:spcPts val="0"/>
              </a:spcBef>
              <a:spcAft>
                <a:spcPts val="0"/>
              </a:spcAft>
              <a:buClr>
                <a:srgbClr val="FF7F00"/>
              </a:buClr>
              <a:buSzPct val="25000"/>
              <a:buFont typeface="Cabin"/>
              <a:buNone/>
            </a:pPr>
            <a:r>
              <a:rPr lang="en-US" sz="4000" b="0" i="0" u="none" strike="noStrike" cap="none" baseline="0" dirty="0" smtClean="0">
                <a:solidFill>
                  <a:srgbClr val="FF7F00"/>
                </a:solidFill>
                <a:latin typeface="Cabin"/>
                <a:ea typeface="Cabin"/>
                <a:cs typeface="Cabin"/>
                <a:sym typeface="Cabin"/>
              </a:rPr>
              <a:t>SELECT </a:t>
            </a:r>
            <a:r>
              <a:rPr lang="en-US" sz="4000" b="0" i="0" u="none" strike="noStrike" cap="none" baseline="0" dirty="0" err="1" smtClean="0">
                <a:solidFill>
                  <a:srgbClr val="00FF00"/>
                </a:solidFill>
                <a:latin typeface="Cabin"/>
                <a:ea typeface="Cabin"/>
                <a:cs typeface="Cabin"/>
                <a:sym typeface="Cabin"/>
              </a:rPr>
              <a:t>User.name</a:t>
            </a:r>
            <a:r>
              <a:rPr lang="en-US" sz="4000" b="0" i="0" u="none" strike="noStrike" cap="none" baseline="0" dirty="0" smtClean="0">
                <a:solidFill>
                  <a:srgbClr val="00FF00"/>
                </a:solidFill>
                <a:latin typeface="Cabin"/>
                <a:ea typeface="Cabin"/>
                <a:cs typeface="Cabin"/>
                <a:sym typeface="Cabin"/>
              </a:rPr>
              <a:t>, </a:t>
            </a:r>
            <a:r>
              <a:rPr lang="en-US" sz="4000" b="0" i="0" u="none" strike="noStrike" cap="none" baseline="0" dirty="0" err="1" smtClean="0">
                <a:solidFill>
                  <a:srgbClr val="00FF00"/>
                </a:solidFill>
                <a:latin typeface="Cabin"/>
                <a:ea typeface="Cabin"/>
                <a:cs typeface="Cabin"/>
                <a:sym typeface="Cabin"/>
              </a:rPr>
              <a:t>Member.role</a:t>
            </a:r>
            <a:r>
              <a:rPr lang="en-US" sz="4000" b="0" i="0" u="none" strike="noStrike" cap="none" baseline="0" dirty="0" smtClean="0">
                <a:solidFill>
                  <a:srgbClr val="00FF00"/>
                </a:solidFill>
                <a:latin typeface="Cabin"/>
                <a:ea typeface="Cabin"/>
                <a:cs typeface="Cabin"/>
                <a:sym typeface="Cabin"/>
              </a:rPr>
              <a:t>, </a:t>
            </a:r>
            <a:r>
              <a:rPr lang="en-US" sz="4000" b="0" i="0" u="none" strike="noStrike" cap="none" baseline="0" dirty="0" err="1" smtClean="0">
                <a:solidFill>
                  <a:srgbClr val="00FF00"/>
                </a:solidFill>
                <a:latin typeface="Cabin"/>
                <a:ea typeface="Cabin"/>
                <a:cs typeface="Cabin"/>
                <a:sym typeface="Cabin"/>
              </a:rPr>
              <a:t>Course.title</a:t>
            </a:r>
            <a:endParaRPr lang="en-US" sz="4000" b="0" i="0" u="none" strike="noStrike" cap="none" baseline="0" dirty="0">
              <a:solidFill>
                <a:schemeClr val="lt1"/>
              </a:solidFill>
              <a:latin typeface="Cabin"/>
              <a:ea typeface="Cabin"/>
              <a:cs typeface="Cabin"/>
              <a:sym typeface="Cabin"/>
            </a:endParaRPr>
          </a:p>
          <a:p>
            <a:pPr lvl="0">
              <a:buClr>
                <a:srgbClr val="FF7F00"/>
              </a:buClr>
              <a:buSzPct val="25000"/>
            </a:pPr>
            <a:r>
              <a:rPr lang="en-US" sz="4000" dirty="0" smtClean="0">
                <a:solidFill>
                  <a:srgbClr val="FF7F00"/>
                </a:solidFill>
                <a:latin typeface="Cabin"/>
                <a:ea typeface="Cabin"/>
                <a:cs typeface="Cabin"/>
                <a:sym typeface="Cabin"/>
              </a:rPr>
              <a:t>FROM </a:t>
            </a:r>
            <a:r>
              <a:rPr lang="en-US" sz="4000" b="0" i="0" u="none" strike="noStrike" cap="none" baseline="0" dirty="0" smtClean="0">
                <a:solidFill>
                  <a:srgbClr val="FFFF00"/>
                </a:solidFill>
                <a:latin typeface="Cabin"/>
                <a:ea typeface="Cabin"/>
                <a:cs typeface="Cabin"/>
                <a:sym typeface="Cabin"/>
              </a:rPr>
              <a:t>User </a:t>
            </a:r>
            <a:r>
              <a:rPr lang="en-US" sz="4000" b="0" i="0" u="none" strike="noStrike" cap="none" baseline="0" dirty="0" smtClean="0">
                <a:solidFill>
                  <a:srgbClr val="FF7F00"/>
                </a:solidFill>
                <a:latin typeface="Cabin"/>
                <a:ea typeface="Cabin"/>
                <a:cs typeface="Cabin"/>
                <a:sym typeface="Cabin"/>
              </a:rPr>
              <a:t>JOIN </a:t>
            </a:r>
            <a:r>
              <a:rPr lang="en-US" sz="4000" b="0" i="0" u="none" strike="noStrike" cap="none" baseline="0" dirty="0" smtClean="0">
                <a:solidFill>
                  <a:srgbClr val="FFFF00"/>
                </a:solidFill>
                <a:latin typeface="Cabin"/>
                <a:ea typeface="Cabin"/>
                <a:cs typeface="Cabin"/>
                <a:sym typeface="Cabin"/>
              </a:rPr>
              <a:t>Member </a:t>
            </a:r>
            <a:r>
              <a:rPr lang="en-US" sz="4000" dirty="0" smtClean="0">
                <a:solidFill>
                  <a:srgbClr val="FF7F00"/>
                </a:solidFill>
                <a:latin typeface="Cabin"/>
                <a:ea typeface="Cabin"/>
                <a:cs typeface="Cabin"/>
                <a:sym typeface="Cabin"/>
              </a:rPr>
              <a:t>JOIN </a:t>
            </a:r>
            <a:r>
              <a:rPr lang="en-US" sz="4000" dirty="0" smtClean="0">
                <a:solidFill>
                  <a:srgbClr val="FFFF00"/>
                </a:solidFill>
                <a:latin typeface="Cabin"/>
                <a:ea typeface="Cabin"/>
                <a:cs typeface="Cabin"/>
                <a:sym typeface="Cabin"/>
              </a:rPr>
              <a:t>Course</a:t>
            </a:r>
          </a:p>
          <a:p>
            <a:pPr lvl="0">
              <a:buClr>
                <a:srgbClr val="FF7F00"/>
              </a:buClr>
              <a:buSzPct val="25000"/>
            </a:pPr>
            <a:r>
              <a:rPr lang="en-US" sz="4000" b="0" i="0" u="none" strike="noStrike" cap="none" baseline="0" dirty="0" smtClean="0">
                <a:solidFill>
                  <a:srgbClr val="FF7F00"/>
                </a:solidFill>
                <a:latin typeface="Cabin"/>
                <a:ea typeface="Cabin"/>
                <a:cs typeface="Cabin"/>
                <a:sym typeface="Cabin"/>
              </a:rPr>
              <a:t>ON </a:t>
            </a:r>
            <a:r>
              <a:rPr lang="en-US" sz="4000" b="0" i="0" u="none" strike="noStrike" cap="none" baseline="0" dirty="0" err="1" smtClean="0">
                <a:solidFill>
                  <a:srgbClr val="FF00FF"/>
                </a:solidFill>
                <a:latin typeface="Cabin"/>
                <a:ea typeface="Cabin"/>
                <a:cs typeface="Cabin"/>
                <a:sym typeface="Cabin"/>
              </a:rPr>
              <a:t>Member.user_id</a:t>
            </a:r>
            <a:r>
              <a:rPr lang="en-US" sz="4000" b="0" i="0" u="none" strike="noStrike" cap="none" baseline="0" dirty="0" smtClean="0">
                <a:solidFill>
                  <a:srgbClr val="FF00FF"/>
                </a:solidFill>
                <a:latin typeface="Cabin"/>
                <a:ea typeface="Cabin"/>
                <a:cs typeface="Cabin"/>
                <a:sym typeface="Cabin"/>
              </a:rPr>
              <a:t> </a:t>
            </a:r>
            <a:r>
              <a:rPr lang="en-US" sz="4000" b="0" i="0" u="none" strike="noStrike" cap="none" baseline="0" dirty="0">
                <a:solidFill>
                  <a:srgbClr val="FF00FF"/>
                </a:solidFill>
                <a:latin typeface="Cabin"/>
                <a:ea typeface="Cabin"/>
                <a:cs typeface="Cabin"/>
                <a:sym typeface="Cabin"/>
              </a:rPr>
              <a:t>= </a:t>
            </a:r>
            <a:r>
              <a:rPr lang="en-US" sz="4000" dirty="0" err="1" smtClean="0">
                <a:solidFill>
                  <a:srgbClr val="FF00FF"/>
                </a:solidFill>
                <a:latin typeface="Cabin"/>
                <a:ea typeface="Cabin"/>
                <a:cs typeface="Cabin"/>
                <a:sym typeface="Cabin"/>
              </a:rPr>
              <a:t>User</a:t>
            </a:r>
            <a:r>
              <a:rPr lang="en-US" sz="4000" b="0" i="0" u="none" strike="noStrike" cap="none" baseline="0" dirty="0" err="1" smtClean="0">
                <a:solidFill>
                  <a:srgbClr val="FF00FF"/>
                </a:solidFill>
                <a:latin typeface="Cabin"/>
                <a:ea typeface="Cabin"/>
                <a:cs typeface="Cabin"/>
                <a:sym typeface="Cabin"/>
              </a:rPr>
              <a:t>.id</a:t>
            </a:r>
            <a:r>
              <a:rPr lang="en-US" sz="4000" b="0" i="0" u="none" strike="noStrike" cap="none" baseline="0" dirty="0" smtClean="0">
                <a:solidFill>
                  <a:srgbClr val="FF00FF"/>
                </a:solidFill>
                <a:latin typeface="Cabin"/>
                <a:ea typeface="Cabin"/>
                <a:cs typeface="Cabin"/>
                <a:sym typeface="Cabin"/>
              </a:rPr>
              <a:t> </a:t>
            </a:r>
            <a:r>
              <a:rPr lang="en-US" sz="4000" dirty="0" smtClean="0">
                <a:solidFill>
                  <a:srgbClr val="FF6600"/>
                </a:solidFill>
                <a:latin typeface="Cabin"/>
                <a:ea typeface="Cabin"/>
                <a:cs typeface="Cabin"/>
                <a:sym typeface="Cabin"/>
              </a:rPr>
              <a:t>AND </a:t>
            </a:r>
            <a:r>
              <a:rPr lang="en-US" sz="4000" dirty="0" err="1" smtClean="0">
                <a:solidFill>
                  <a:srgbClr val="FF00FF"/>
                </a:solidFill>
                <a:latin typeface="Cabin"/>
                <a:ea typeface="Cabin"/>
                <a:cs typeface="Cabin"/>
                <a:sym typeface="Cabin"/>
              </a:rPr>
              <a:t>Member.course_id</a:t>
            </a:r>
            <a:r>
              <a:rPr lang="en-US" sz="4000" dirty="0" smtClean="0">
                <a:solidFill>
                  <a:srgbClr val="FF00FF"/>
                </a:solidFill>
                <a:latin typeface="Cabin"/>
                <a:ea typeface="Cabin"/>
                <a:cs typeface="Cabin"/>
                <a:sym typeface="Cabin"/>
              </a:rPr>
              <a:t> </a:t>
            </a:r>
            <a:r>
              <a:rPr lang="en-US" sz="4000" dirty="0">
                <a:solidFill>
                  <a:srgbClr val="FF00FF"/>
                </a:solidFill>
                <a:latin typeface="Cabin"/>
                <a:ea typeface="Cabin"/>
                <a:cs typeface="Cabin"/>
                <a:sym typeface="Cabin"/>
              </a:rPr>
              <a:t>= </a:t>
            </a:r>
            <a:r>
              <a:rPr lang="en-US" sz="4000" dirty="0" err="1" smtClean="0">
                <a:solidFill>
                  <a:srgbClr val="FF00FF"/>
                </a:solidFill>
                <a:latin typeface="Cabin"/>
                <a:ea typeface="Cabin"/>
                <a:cs typeface="Cabin"/>
                <a:sym typeface="Cabin"/>
              </a:rPr>
              <a:t>Course.id</a:t>
            </a:r>
            <a:endParaRPr lang="en-US" sz="4000" dirty="0" smtClean="0">
              <a:solidFill>
                <a:srgbClr val="FF00FF"/>
              </a:solidFill>
              <a:latin typeface="Cabin"/>
              <a:ea typeface="Cabin"/>
              <a:cs typeface="Cabin"/>
              <a:sym typeface="Cabin"/>
            </a:endParaRPr>
          </a:p>
          <a:p>
            <a:pPr lvl="0">
              <a:buClr>
                <a:srgbClr val="FF7F00"/>
              </a:buClr>
              <a:buSzPct val="25000"/>
            </a:pPr>
            <a:r>
              <a:rPr lang="en-US" sz="4000" dirty="0" smtClean="0">
                <a:solidFill>
                  <a:srgbClr val="FF6600"/>
                </a:solidFill>
                <a:latin typeface="Cabin"/>
                <a:ea typeface="Cabin"/>
                <a:cs typeface="Cabin"/>
                <a:sym typeface="Cabin"/>
              </a:rPr>
              <a:t>ORDER BY</a:t>
            </a:r>
            <a:r>
              <a:rPr lang="en-US" sz="4000" dirty="0" smtClean="0">
                <a:solidFill>
                  <a:srgbClr val="FF00FF"/>
                </a:solidFill>
                <a:latin typeface="Cabin"/>
                <a:ea typeface="Cabin"/>
                <a:cs typeface="Cabin"/>
                <a:sym typeface="Cabin"/>
              </a:rPr>
              <a:t> </a:t>
            </a:r>
            <a:r>
              <a:rPr lang="en-US" sz="4000" dirty="0" err="1" smtClean="0">
                <a:solidFill>
                  <a:srgbClr val="00FF00"/>
                </a:solidFill>
                <a:latin typeface="Cabin"/>
                <a:ea typeface="Cabin"/>
                <a:cs typeface="Cabin"/>
                <a:sym typeface="Cabin"/>
              </a:rPr>
              <a:t>Course.title</a:t>
            </a:r>
            <a:r>
              <a:rPr lang="en-US" sz="4000" dirty="0" smtClean="0">
                <a:solidFill>
                  <a:srgbClr val="00FF00"/>
                </a:solidFill>
                <a:latin typeface="Cabin"/>
                <a:ea typeface="Cabin"/>
                <a:cs typeface="Cabin"/>
                <a:sym typeface="Cabin"/>
              </a:rPr>
              <a:t>, </a:t>
            </a:r>
            <a:r>
              <a:rPr lang="en-US" sz="4000" dirty="0" err="1" smtClean="0">
                <a:solidFill>
                  <a:srgbClr val="00FF00"/>
                </a:solidFill>
                <a:latin typeface="Cabin"/>
                <a:ea typeface="Cabin"/>
                <a:cs typeface="Cabin"/>
                <a:sym typeface="Cabin"/>
              </a:rPr>
              <a:t>Member.role</a:t>
            </a:r>
            <a:r>
              <a:rPr lang="en-US" sz="4000" dirty="0">
                <a:solidFill>
                  <a:srgbClr val="00FF00"/>
                </a:solidFill>
                <a:latin typeface="Cabin"/>
                <a:ea typeface="Cabin"/>
                <a:cs typeface="Cabin"/>
                <a:sym typeface="Cabin"/>
              </a:rPr>
              <a:t> </a:t>
            </a:r>
            <a:r>
              <a:rPr lang="en-US" sz="4000" dirty="0" smtClean="0">
                <a:solidFill>
                  <a:srgbClr val="00FF00"/>
                </a:solidFill>
                <a:latin typeface="Cabin"/>
                <a:ea typeface="Cabin"/>
                <a:cs typeface="Cabin"/>
                <a:sym typeface="Cabin"/>
              </a:rPr>
              <a:t>DESC, </a:t>
            </a:r>
            <a:r>
              <a:rPr lang="en-US" sz="4000" dirty="0" err="1" smtClean="0">
                <a:solidFill>
                  <a:srgbClr val="00FF00"/>
                </a:solidFill>
                <a:latin typeface="Cabin"/>
                <a:ea typeface="Cabin"/>
                <a:cs typeface="Cabin"/>
                <a:sym typeface="Cabin"/>
              </a:rPr>
              <a:t>User.name</a:t>
            </a:r>
            <a:r>
              <a:rPr lang="en-US" sz="4000" dirty="0" smtClean="0">
                <a:solidFill>
                  <a:srgbClr val="00FF00"/>
                </a:solidFill>
                <a:latin typeface="Cabin"/>
                <a:ea typeface="Cabin"/>
                <a:cs typeface="Cabin"/>
                <a:sym typeface="Cabin"/>
              </a:rPr>
              <a:t> </a:t>
            </a:r>
            <a:endParaRPr lang="en-US" sz="4000" b="0" i="0" u="none" strike="noStrike" cap="none" baseline="0" dirty="0">
              <a:solidFill>
                <a:srgbClr val="00FF00"/>
              </a:solidFill>
              <a:latin typeface="Cabin"/>
              <a:ea typeface="Cabin"/>
              <a:cs typeface="Cabin"/>
              <a:sym typeface="Cabin"/>
            </a:endParaRPr>
          </a:p>
        </p:txBody>
      </p:sp>
      <p:cxnSp>
        <p:nvCxnSpPr>
          <p:cNvPr id="756" name="Shape 756"/>
          <p:cNvCxnSpPr>
            <a:endCxn id="8" idx="3"/>
          </p:cNvCxnSpPr>
          <p:nvPr/>
        </p:nvCxnSpPr>
        <p:spPr>
          <a:xfrm flipH="1">
            <a:off x="4557190" y="1176558"/>
            <a:ext cx="1655584" cy="110650"/>
          </a:xfrm>
          <a:prstGeom prst="straightConnector1">
            <a:avLst/>
          </a:prstGeom>
          <a:noFill/>
          <a:ln w="76200" cap="rnd" cmpd="sng">
            <a:solidFill>
              <a:srgbClr val="FF00FF"/>
            </a:solidFill>
            <a:prstDash val="solid"/>
            <a:miter/>
            <a:headEnd type="stealth" w="med" len="med"/>
            <a:tailEnd type="none" w="med" len="med"/>
          </a:ln>
        </p:spPr>
      </p:cxnSp>
      <p:pic>
        <p:nvPicPr>
          <p:cNvPr id="8" name="Picture 7"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90" y="372808"/>
            <a:ext cx="3886200" cy="1828800"/>
          </a:xfrm>
          <a:prstGeom prst="rect">
            <a:avLst/>
          </a:prstGeom>
        </p:spPr>
      </p:pic>
      <p:pic>
        <p:nvPicPr>
          <p:cNvPr id="11" name="Picture 10" descr="Untitled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5000" y="335456"/>
            <a:ext cx="2689412" cy="1828800"/>
          </a:xfrm>
          <a:prstGeom prst="rect">
            <a:avLst/>
          </a:prstGeom>
        </p:spPr>
      </p:pic>
      <p:pic>
        <p:nvPicPr>
          <p:cNvPr id="3" name="Picture 2" descr="Untitl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2774" y="397331"/>
            <a:ext cx="3860800" cy="3276600"/>
          </a:xfrm>
          <a:prstGeom prst="rect">
            <a:avLst/>
          </a:prstGeom>
        </p:spPr>
      </p:pic>
      <p:cxnSp>
        <p:nvCxnSpPr>
          <p:cNvPr id="13" name="Shape 756"/>
          <p:cNvCxnSpPr/>
          <p:nvPr/>
        </p:nvCxnSpPr>
        <p:spPr>
          <a:xfrm flipH="1">
            <a:off x="10073574" y="1176558"/>
            <a:ext cx="2221426" cy="0"/>
          </a:xfrm>
          <a:prstGeom prst="straightConnector1">
            <a:avLst/>
          </a:prstGeom>
          <a:noFill/>
          <a:ln w="76200" cap="rnd" cmpd="sng">
            <a:solidFill>
              <a:srgbClr val="FF00FF"/>
            </a:solidFill>
            <a:prstDash val="solid"/>
            <a:miter/>
            <a:headEnd type="stealth" w="med" len="med"/>
            <a:tailEnd type="none" w="med" len="med"/>
          </a:ln>
        </p:spPr>
      </p:cxnSp>
      <p:pic>
        <p:nvPicPr>
          <p:cNvPr id="12" name="Picture 11" descr="Untitl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85706" y="2769148"/>
            <a:ext cx="3890918" cy="4299057"/>
          </a:xfrm>
          <a:prstGeom prst="rect">
            <a:avLst/>
          </a:prstGeom>
        </p:spPr>
      </p:pic>
    </p:spTree>
    <p:extLst>
      <p:ext uri="{BB962C8B-B14F-4D97-AF65-F5344CB8AC3E}">
        <p14:creationId xmlns:p14="http://schemas.microsoft.com/office/powerpoint/2010/main" val="29455775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3" descr="Untitl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9200" y="381000"/>
            <a:ext cx="10896600" cy="862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0" name="TextBox 4"/>
          <p:cNvSpPr txBox="1">
            <a:spLocks noChangeArrowheads="1"/>
          </p:cNvSpPr>
          <p:nvPr/>
        </p:nvSpPr>
        <p:spPr bwMode="auto">
          <a:xfrm>
            <a:off x="5384800" y="8153400"/>
            <a:ext cx="28527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rgbClr val="FFFFFF"/>
                </a:solidFill>
                <a:latin typeface="Gill Sans" charset="0"/>
                <a:ea typeface="ヒラギノ角ゴ ProN W3" charset="0"/>
                <a:cs typeface="ヒラギノ角ゴ ProN W3" charset="0"/>
                <a:sym typeface="Gill Sans" charset="0"/>
              </a:defRPr>
            </a:lvl1pPr>
            <a:lvl2pPr marL="742950" indent="-285750" eaLnBrk="0" hangingPunct="0">
              <a:defRPr sz="3600">
                <a:solidFill>
                  <a:srgbClr val="FFFFFF"/>
                </a:solidFill>
                <a:latin typeface="Gill Sans" charset="0"/>
                <a:ea typeface="ヒラギノ角ゴ ProN W3" charset="0"/>
                <a:cs typeface="ヒラギノ角ゴ ProN W3" charset="0"/>
                <a:sym typeface="Gill Sans" charset="0"/>
              </a:defRPr>
            </a:lvl2pPr>
            <a:lvl3pPr marL="1143000" indent="-228600" eaLnBrk="0" hangingPunct="0">
              <a:defRPr sz="3600">
                <a:solidFill>
                  <a:srgbClr val="FFFFFF"/>
                </a:solidFill>
                <a:latin typeface="Gill Sans" charset="0"/>
                <a:ea typeface="ヒラギノ角ゴ ProN W3" charset="0"/>
                <a:cs typeface="ヒラギノ角ゴ ProN W3" charset="0"/>
                <a:sym typeface="Gill Sans" charset="0"/>
              </a:defRPr>
            </a:lvl3pPr>
            <a:lvl4pPr marL="1600200" indent="-228600" eaLnBrk="0" hangingPunct="0">
              <a:defRPr sz="3600">
                <a:solidFill>
                  <a:srgbClr val="FFFFFF"/>
                </a:solidFill>
                <a:latin typeface="Gill Sans" charset="0"/>
                <a:ea typeface="ヒラギノ角ゴ ProN W3" charset="0"/>
                <a:cs typeface="ヒラギノ角ゴ ProN W3" charset="0"/>
                <a:sym typeface="Gill Sans" charset="0"/>
              </a:defRPr>
            </a:lvl4pPr>
            <a:lvl5pPr marL="2057400" indent="-228600" eaLnBrk="0" hangingPunct="0">
              <a:defRPr sz="3600">
                <a:solidFill>
                  <a:srgbClr val="FFFFFF"/>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0"/>
                <a:cs typeface="ヒラギノ角ゴ ProN W3" charset="0"/>
                <a:sym typeface="Gill Sans" charset="0"/>
              </a:defRPr>
            </a:lvl9pPr>
          </a:lstStyle>
          <a:p>
            <a:pPr eaLnBrk="1" hangingPunct="1"/>
            <a:r>
              <a:rPr lang="en-US">
                <a:solidFill>
                  <a:schemeClr val="accent2"/>
                </a:solidFill>
              </a:rPr>
              <a:t>www.tsugi.org</a:t>
            </a:r>
          </a:p>
        </p:txBody>
      </p:sp>
    </p:spTree>
    <p:extLst>
      <p:ext uri="{BB962C8B-B14F-4D97-AF65-F5344CB8AC3E}">
        <p14:creationId xmlns:p14="http://schemas.microsoft.com/office/powerpoint/2010/main" val="1801290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US" sz="7600" dirty="0" smtClean="0">
                <a:solidFill>
                  <a:srgbClr val="FF7F00"/>
                </a:solidFill>
                <a:latin typeface="Cabin"/>
                <a:ea typeface="Cabin"/>
                <a:cs typeface="Cabin"/>
                <a:sym typeface="Cabin"/>
              </a:rPr>
              <a:t>Large Project </a:t>
            </a:r>
            <a:r>
              <a:rPr lang="en-US" sz="7600" b="0" i="0" u="none" strike="noStrike" cap="none" baseline="0" dirty="0" smtClean="0">
                <a:solidFill>
                  <a:srgbClr val="FF7F00"/>
                </a:solidFill>
                <a:latin typeface="Cabin"/>
                <a:ea typeface="Cabin"/>
                <a:cs typeface="Cabin"/>
                <a:sym typeface="Cabin"/>
              </a:rPr>
              <a:t>Structure</a:t>
            </a:r>
            <a:endParaRPr lang="en-US" sz="7600" b="0" i="0" u="none" strike="noStrike" cap="none" baseline="0" dirty="0">
              <a:solidFill>
                <a:srgbClr val="FF7F00"/>
              </a:solidFill>
              <a:latin typeface="Cabin"/>
              <a:ea typeface="Cabin"/>
              <a:cs typeface="Cabin"/>
              <a:sym typeface="Cabin"/>
            </a:endParaRPr>
          </a:p>
        </p:txBody>
      </p:sp>
      <p:sp>
        <p:nvSpPr>
          <p:cNvPr id="210" name="Shape 210"/>
          <p:cNvSpPr txBox="1"/>
          <p:nvPr/>
        </p:nvSpPr>
        <p:spPr>
          <a:xfrm>
            <a:off x="11214100" y="2616200"/>
            <a:ext cx="3898800" cy="2197200"/>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dirty="0">
                <a:solidFill>
                  <a:schemeClr val="lt1"/>
                </a:solidFill>
                <a:latin typeface="Cabin"/>
                <a:ea typeface="Cabin"/>
                <a:cs typeface="Cabin"/>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dirty="0">
                <a:solidFill>
                  <a:schemeClr val="lt1"/>
                </a:solidFill>
                <a:latin typeface="Cabin"/>
                <a:ea typeface="Cabin"/>
                <a:cs typeface="Cabin"/>
                <a:sym typeface="Cabin"/>
              </a:rPr>
              <a:t>Data </a:t>
            </a:r>
            <a:r>
              <a:rPr lang="en-US" sz="4500" b="0" i="0" u="none" strike="noStrike" cap="none" baseline="0" dirty="0" smtClean="0">
                <a:solidFill>
                  <a:schemeClr val="lt1"/>
                </a:solidFill>
                <a:latin typeface="Cabin"/>
                <a:ea typeface="Cabin"/>
                <a:cs typeface="Cabin"/>
                <a:sym typeface="Cabin"/>
              </a:rPr>
              <a:t>Server</a:t>
            </a:r>
            <a:endParaRPr lang="en-US" sz="4500" b="0" i="0" u="none" strike="noStrike" cap="none" baseline="0" dirty="0">
              <a:solidFill>
                <a:schemeClr val="lt1"/>
              </a:solidFill>
              <a:latin typeface="Cabin"/>
              <a:ea typeface="Cabin"/>
              <a:cs typeface="Cabin"/>
              <a:sym typeface="Cabin"/>
            </a:endParaRPr>
          </a:p>
        </p:txBody>
      </p:sp>
      <p:sp>
        <p:nvSpPr>
          <p:cNvPr id="211" name="Shape 211"/>
          <p:cNvSpPr txBox="1"/>
          <p:nvPr/>
        </p:nvSpPr>
        <p:spPr>
          <a:xfrm>
            <a:off x="3987800" y="2616200"/>
            <a:ext cx="3898800" cy="2197200"/>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a:solidFill>
                  <a:schemeClr val="lt1"/>
                </a:solidFill>
                <a:latin typeface="Cabin"/>
                <a:ea typeface="Cabin"/>
                <a:cs typeface="Cabin"/>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a:solidFill>
                  <a:schemeClr val="lt1"/>
                </a:solidFill>
                <a:latin typeface="Cabin"/>
                <a:ea typeface="Cabin"/>
                <a:cs typeface="Cabin"/>
                <a:sym typeface="Cabin"/>
              </a:rPr>
              <a:t>Software</a:t>
            </a:r>
          </a:p>
        </p:txBody>
      </p:sp>
      <p:sp>
        <p:nvSpPr>
          <p:cNvPr id="212" name="Shape 212"/>
          <p:cNvSpPr txBox="1"/>
          <p:nvPr/>
        </p:nvSpPr>
        <p:spPr>
          <a:xfrm>
            <a:off x="825500" y="2908300"/>
            <a:ext cx="1727099" cy="16127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a:solidFill>
                  <a:schemeClr val="lt1"/>
                </a:solidFill>
                <a:latin typeface="Cabin"/>
                <a:ea typeface="Cabin"/>
                <a:cs typeface="Cabin"/>
                <a:sym typeface="Cabin"/>
              </a:rPr>
              <a:t>End</a:t>
            </a:r>
          </a:p>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a:solidFill>
                  <a:schemeClr val="lt1"/>
                </a:solidFill>
                <a:latin typeface="Cabin"/>
                <a:ea typeface="Cabin"/>
                <a:cs typeface="Cabin"/>
                <a:sym typeface="Cabin"/>
              </a:rPr>
              <a:t>User</a:t>
            </a:r>
          </a:p>
        </p:txBody>
      </p:sp>
      <p:sp>
        <p:nvSpPr>
          <p:cNvPr id="213" name="Shape 213"/>
          <p:cNvSpPr txBox="1"/>
          <p:nvPr/>
        </p:nvSpPr>
        <p:spPr>
          <a:xfrm>
            <a:off x="4292600" y="5981700"/>
            <a:ext cx="3022500" cy="11555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a:solidFill>
                  <a:schemeClr val="lt1"/>
                </a:solidFill>
                <a:latin typeface="Cabin"/>
                <a:ea typeface="Cabin"/>
                <a:cs typeface="Cabin"/>
                <a:sym typeface="Cabin"/>
              </a:rPr>
              <a:t>Developer</a:t>
            </a:r>
          </a:p>
        </p:txBody>
      </p:sp>
      <p:sp>
        <p:nvSpPr>
          <p:cNvPr id="214" name="Shape 214"/>
          <p:cNvSpPr txBox="1"/>
          <p:nvPr/>
        </p:nvSpPr>
        <p:spPr>
          <a:xfrm>
            <a:off x="7708900" y="7264400"/>
            <a:ext cx="2171700" cy="11555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a:solidFill>
                  <a:schemeClr val="lt1"/>
                </a:solidFill>
                <a:latin typeface="Cabin"/>
                <a:ea typeface="Cabin"/>
                <a:cs typeface="Cabin"/>
                <a:sym typeface="Cabin"/>
              </a:rPr>
              <a:t>DBA</a:t>
            </a:r>
          </a:p>
        </p:txBody>
      </p:sp>
      <p:sp>
        <p:nvSpPr>
          <p:cNvPr id="215" name="Shape 215"/>
          <p:cNvSpPr txBox="1"/>
          <p:nvPr/>
        </p:nvSpPr>
        <p:spPr>
          <a:xfrm>
            <a:off x="11214100" y="6451600"/>
            <a:ext cx="3898800" cy="2197200"/>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a:solidFill>
                  <a:schemeClr val="lt1"/>
                </a:solidFill>
                <a:latin typeface="Cabin"/>
                <a:ea typeface="Cabin"/>
                <a:cs typeface="Cabin"/>
                <a:sym typeface="Cabin"/>
              </a:rPr>
              <a:t>Database</a:t>
            </a:r>
          </a:p>
          <a:p>
            <a:pPr marL="0" marR="0" lvl="0" indent="0" algn="ctr" rtl="0">
              <a:lnSpc>
                <a:spcPct val="100000"/>
              </a:lnSpc>
              <a:spcBef>
                <a:spcPts val="0"/>
              </a:spcBef>
              <a:spcAft>
                <a:spcPts val="0"/>
              </a:spcAft>
              <a:buClr>
                <a:schemeClr val="lt1"/>
              </a:buClr>
              <a:buSzPct val="25000"/>
              <a:buFont typeface="Cabin"/>
              <a:buNone/>
            </a:pPr>
            <a:r>
              <a:rPr lang="en-US" sz="4500" b="0" i="0" u="none" strike="noStrike" cap="none" baseline="0">
                <a:solidFill>
                  <a:schemeClr val="lt1"/>
                </a:solidFill>
                <a:latin typeface="Cabin"/>
                <a:ea typeface="Cabin"/>
                <a:cs typeface="Cabin"/>
                <a:sym typeface="Cabin"/>
              </a:rPr>
              <a:t>Tools</a:t>
            </a:r>
          </a:p>
        </p:txBody>
      </p:sp>
      <p:sp>
        <p:nvSpPr>
          <p:cNvPr id="216" name="Shape 216"/>
          <p:cNvSpPr/>
          <p:nvPr/>
        </p:nvSpPr>
        <p:spPr>
          <a:xfrm>
            <a:off x="7978425" y="2908300"/>
            <a:ext cx="3134100" cy="1498500"/>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2600" b="0" i="0" u="none" strike="noStrike" cap="none" baseline="0">
                <a:solidFill>
                  <a:schemeClr val="lt1"/>
                </a:solidFill>
                <a:latin typeface="Cabin"/>
                <a:ea typeface="Cabin"/>
                <a:cs typeface="Cabin"/>
                <a:sym typeface="Cabin"/>
              </a:rPr>
              <a:t>SQL</a:t>
            </a:r>
          </a:p>
        </p:txBody>
      </p:sp>
      <p:sp>
        <p:nvSpPr>
          <p:cNvPr id="217" name="Shape 217"/>
          <p:cNvSpPr/>
          <p:nvPr/>
        </p:nvSpPr>
        <p:spPr>
          <a:xfrm rot="5400000">
            <a:off x="12369749" y="4635449"/>
            <a:ext cx="1600199" cy="2006700"/>
          </a:xfrm>
          <a:prstGeom prst="leftRightArrow">
            <a:avLst>
              <a:gd name="adj1" fmla="val 60467"/>
              <a:gd name="adj2" fmla="val 19531"/>
            </a:avLst>
          </a:prstGeom>
          <a:blipFill rotWithShape="0">
            <a:blip r:embed="rId3">
              <a:alphaModFix/>
            </a:blip>
            <a:stretch>
              <a:fillRect l="1" t="-2" r="1" b="-2"/>
            </a:stretch>
          </a:blipFill>
          <a:ln>
            <a:noFill/>
          </a:ln>
        </p:spPr>
        <p:txBody>
          <a:bodyPr lIns="0" tIns="0" rIns="0" bIns="0" anchor="t" anchorCtr="0">
            <a:noAutofit/>
          </a:bodyPr>
          <a:lstStyle/>
          <a:p>
            <a:pPr marL="0" marR="0" lvl="0" indent="0" algn="ctr" rtl="0">
              <a:lnSpc>
                <a:spcPct val="100000"/>
              </a:lnSpc>
              <a:spcBef>
                <a:spcPts val="0"/>
              </a:spcBef>
              <a:spcAft>
                <a:spcPts val="0"/>
              </a:spcAft>
              <a:buNone/>
            </a:pPr>
            <a:endParaRPr/>
          </a:p>
        </p:txBody>
      </p:sp>
      <p:sp>
        <p:nvSpPr>
          <p:cNvPr id="218" name="Shape 218"/>
          <p:cNvSpPr txBox="1"/>
          <p:nvPr/>
        </p:nvSpPr>
        <p:spPr>
          <a:xfrm>
            <a:off x="12698411" y="5321300"/>
            <a:ext cx="923999" cy="6221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US" sz="3600" b="0" i="0" u="none" strike="noStrike" cap="none" baseline="0">
                <a:solidFill>
                  <a:schemeClr val="lt1"/>
                </a:solidFill>
                <a:latin typeface="Cabin"/>
                <a:ea typeface="Cabin"/>
                <a:cs typeface="Cabin"/>
                <a:sym typeface="Cabin"/>
              </a:rPr>
              <a:t>SQL</a:t>
            </a:r>
          </a:p>
        </p:txBody>
      </p:sp>
      <p:cxnSp>
        <p:nvCxnSpPr>
          <p:cNvPr id="219" name="Shape 219"/>
          <p:cNvCxnSpPr/>
          <p:nvPr/>
        </p:nvCxnSpPr>
        <p:spPr>
          <a:xfrm rot="10800000">
            <a:off x="5894387" y="4886187"/>
            <a:ext cx="0" cy="944700"/>
          </a:xfrm>
          <a:prstGeom prst="straightConnector1">
            <a:avLst/>
          </a:prstGeom>
          <a:noFill/>
          <a:ln w="63500" cap="rnd" cmpd="sng">
            <a:solidFill>
              <a:schemeClr val="lt1"/>
            </a:solidFill>
            <a:prstDash val="solid"/>
            <a:miter/>
            <a:headEnd type="stealth" w="med" len="med"/>
            <a:tailEnd type="stealth" w="med" len="med"/>
          </a:ln>
        </p:spPr>
      </p:cxnSp>
      <p:cxnSp>
        <p:nvCxnSpPr>
          <p:cNvPr id="220" name="Shape 220"/>
          <p:cNvCxnSpPr/>
          <p:nvPr/>
        </p:nvCxnSpPr>
        <p:spPr>
          <a:xfrm rot="10800000">
            <a:off x="2705162" y="3741737"/>
            <a:ext cx="1122299" cy="0"/>
          </a:xfrm>
          <a:prstGeom prst="straightConnector1">
            <a:avLst/>
          </a:prstGeom>
          <a:noFill/>
          <a:ln w="63500" cap="rnd" cmpd="sng">
            <a:solidFill>
              <a:schemeClr val="lt1"/>
            </a:solidFill>
            <a:prstDash val="solid"/>
            <a:miter/>
            <a:headEnd type="stealth" w="med" len="med"/>
            <a:tailEnd type="stealth" w="med" len="med"/>
          </a:ln>
        </p:spPr>
      </p:cxnSp>
      <p:cxnSp>
        <p:nvCxnSpPr>
          <p:cNvPr id="221" name="Shape 221"/>
          <p:cNvCxnSpPr/>
          <p:nvPr/>
        </p:nvCxnSpPr>
        <p:spPr>
          <a:xfrm rot="10800000">
            <a:off x="9982174" y="7721600"/>
            <a:ext cx="112080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Complexity Enables Speed</a:t>
            </a:r>
          </a:p>
        </p:txBody>
      </p:sp>
      <p:sp>
        <p:nvSpPr>
          <p:cNvPr id="795" name="Shape 795"/>
          <p:cNvSpPr txBox="1">
            <a:spLocks noGrp="1"/>
          </p:cNvSpPr>
          <p:nvPr>
            <p:ph type="body" idx="1"/>
          </p:nvPr>
        </p:nvSpPr>
        <p:spPr>
          <a:xfrm>
            <a:off x="1155700" y="2603500"/>
            <a:ext cx="13931900"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Complexity makes speed possible and allows you to get very fast results as the data size grows</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By </a:t>
            </a:r>
            <a:r>
              <a:rPr lang="en-US" sz="3600" b="0" i="0" u="none" strike="noStrike" cap="none" baseline="0">
                <a:solidFill>
                  <a:srgbClr val="00FF00"/>
                </a:solidFill>
                <a:latin typeface="Cabin"/>
                <a:ea typeface="Cabin"/>
                <a:cs typeface="Cabin"/>
                <a:sym typeface="Cabin"/>
              </a:rPr>
              <a:t>normalizing the data and linking it with integer keys</a:t>
            </a:r>
            <a:r>
              <a:rPr lang="en-US" sz="3600" b="0" i="0" u="none" strike="noStrike" cap="none" baseline="0">
                <a:solidFill>
                  <a:schemeClr val="lt1"/>
                </a:solidFill>
                <a:latin typeface="Cabin"/>
                <a:ea typeface="Cabin"/>
                <a:cs typeface="Cabin"/>
                <a:sym typeface="Cabin"/>
              </a:rPr>
              <a:t>, the overall </a:t>
            </a:r>
            <a:r>
              <a:rPr lang="en-US" sz="3600" b="0" i="0" u="none" strike="noStrike" cap="none" baseline="0">
                <a:solidFill>
                  <a:srgbClr val="00FF00"/>
                </a:solidFill>
                <a:latin typeface="Cabin"/>
                <a:ea typeface="Cabin"/>
                <a:cs typeface="Cabin"/>
                <a:sym typeface="Cabin"/>
              </a:rPr>
              <a:t>amount of data</a:t>
            </a:r>
            <a:r>
              <a:rPr lang="en-US" sz="3600" b="0" i="0" u="none" strike="noStrike" cap="none" baseline="0">
                <a:solidFill>
                  <a:schemeClr val="lt1"/>
                </a:solidFill>
                <a:latin typeface="Cabin"/>
                <a:ea typeface="Cabin"/>
                <a:cs typeface="Cabin"/>
                <a:sym typeface="Cabin"/>
              </a:rPr>
              <a:t> which the relational database must </a:t>
            </a:r>
            <a:r>
              <a:rPr lang="en-US" sz="3600" b="0" i="1" u="none" strike="noStrike" cap="none" baseline="0">
                <a:solidFill>
                  <a:srgbClr val="00FF00"/>
                </a:solidFill>
                <a:latin typeface="Cabin"/>
                <a:ea typeface="Cabin"/>
                <a:cs typeface="Cabin"/>
                <a:sym typeface="Cabin"/>
              </a:rPr>
              <a:t>scan</a:t>
            </a:r>
            <a:r>
              <a:rPr lang="en-US" sz="3600" b="0" i="0" u="none" strike="noStrike" cap="none" baseline="0">
                <a:solidFill>
                  <a:schemeClr val="lt1"/>
                </a:solidFill>
                <a:latin typeface="Cabin"/>
                <a:ea typeface="Cabin"/>
                <a:cs typeface="Cabin"/>
                <a:sym typeface="Cabin"/>
              </a:rPr>
              <a:t> is far lower than if the data were simply flattened out</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It might seem like a </a:t>
            </a:r>
            <a:r>
              <a:rPr lang="en-US" sz="3600" b="0" i="0" u="none" strike="noStrike" cap="none" baseline="0">
                <a:solidFill>
                  <a:srgbClr val="FF00FF"/>
                </a:solidFill>
                <a:latin typeface="Cabin"/>
                <a:ea typeface="Cabin"/>
                <a:cs typeface="Cabin"/>
                <a:sym typeface="Cabin"/>
              </a:rPr>
              <a:t>tradeoff</a:t>
            </a:r>
            <a:r>
              <a:rPr lang="en-US" sz="3600" b="0" i="0" u="none" strike="noStrike" cap="none" baseline="0">
                <a:solidFill>
                  <a:schemeClr val="lt1"/>
                </a:solidFill>
                <a:latin typeface="Cabin"/>
                <a:ea typeface="Cabin"/>
                <a:cs typeface="Cabin"/>
                <a:sym typeface="Cabin"/>
              </a:rPr>
              <a:t> - spend some time designing your database so it continues to be fast when your application is a success</a:t>
            </a:r>
          </a:p>
        </p:txBody>
      </p:sp>
    </p:spTree>
    <p:extLst>
      <p:ext uri="{BB962C8B-B14F-4D97-AF65-F5344CB8AC3E}">
        <p14:creationId xmlns:p14="http://schemas.microsoft.com/office/powerpoint/2010/main" val="36808110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Complexity Enables Speed</a:t>
            </a:r>
          </a:p>
        </p:txBody>
      </p:sp>
      <p:sp>
        <p:nvSpPr>
          <p:cNvPr id="795" name="Shape 795"/>
          <p:cNvSpPr txBox="1">
            <a:spLocks noGrp="1"/>
          </p:cNvSpPr>
          <p:nvPr>
            <p:ph type="body" idx="1"/>
          </p:nvPr>
        </p:nvSpPr>
        <p:spPr>
          <a:xfrm>
            <a:off x="1155700" y="2603500"/>
            <a:ext cx="13931900"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Complexity makes speed possible and allows you to get very fast results as the data size grows</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By </a:t>
            </a:r>
            <a:r>
              <a:rPr lang="en-US" sz="3600" b="0" i="0" u="none" strike="noStrike" cap="none" baseline="0">
                <a:solidFill>
                  <a:srgbClr val="00FF00"/>
                </a:solidFill>
                <a:latin typeface="Cabin"/>
                <a:ea typeface="Cabin"/>
                <a:cs typeface="Cabin"/>
                <a:sym typeface="Cabin"/>
              </a:rPr>
              <a:t>normalizing the data and linking it with integer keys</a:t>
            </a:r>
            <a:r>
              <a:rPr lang="en-US" sz="3600" b="0" i="0" u="none" strike="noStrike" cap="none" baseline="0">
                <a:solidFill>
                  <a:schemeClr val="lt1"/>
                </a:solidFill>
                <a:latin typeface="Cabin"/>
                <a:ea typeface="Cabin"/>
                <a:cs typeface="Cabin"/>
                <a:sym typeface="Cabin"/>
              </a:rPr>
              <a:t>, the overall </a:t>
            </a:r>
            <a:r>
              <a:rPr lang="en-US" sz="3600" b="0" i="0" u="none" strike="noStrike" cap="none" baseline="0">
                <a:solidFill>
                  <a:srgbClr val="00FF00"/>
                </a:solidFill>
                <a:latin typeface="Cabin"/>
                <a:ea typeface="Cabin"/>
                <a:cs typeface="Cabin"/>
                <a:sym typeface="Cabin"/>
              </a:rPr>
              <a:t>amount of data</a:t>
            </a:r>
            <a:r>
              <a:rPr lang="en-US" sz="3600" b="0" i="0" u="none" strike="noStrike" cap="none" baseline="0">
                <a:solidFill>
                  <a:schemeClr val="lt1"/>
                </a:solidFill>
                <a:latin typeface="Cabin"/>
                <a:ea typeface="Cabin"/>
                <a:cs typeface="Cabin"/>
                <a:sym typeface="Cabin"/>
              </a:rPr>
              <a:t> which the relational database must </a:t>
            </a:r>
            <a:r>
              <a:rPr lang="en-US" sz="3600" b="0" i="1" u="none" strike="noStrike" cap="none" baseline="0">
                <a:solidFill>
                  <a:srgbClr val="00FF00"/>
                </a:solidFill>
                <a:latin typeface="Cabin"/>
                <a:ea typeface="Cabin"/>
                <a:cs typeface="Cabin"/>
                <a:sym typeface="Cabin"/>
              </a:rPr>
              <a:t>scan</a:t>
            </a:r>
            <a:r>
              <a:rPr lang="en-US" sz="3600" b="0" i="0" u="none" strike="noStrike" cap="none" baseline="0">
                <a:solidFill>
                  <a:schemeClr val="lt1"/>
                </a:solidFill>
                <a:latin typeface="Cabin"/>
                <a:ea typeface="Cabin"/>
                <a:cs typeface="Cabin"/>
                <a:sym typeface="Cabin"/>
              </a:rPr>
              <a:t> is far lower than if the data were simply flattened out</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It might seem like a </a:t>
            </a:r>
            <a:r>
              <a:rPr lang="en-US" sz="3600" b="0" i="0" u="none" strike="noStrike" cap="none" baseline="0">
                <a:solidFill>
                  <a:srgbClr val="FF00FF"/>
                </a:solidFill>
                <a:latin typeface="Cabin"/>
                <a:ea typeface="Cabin"/>
                <a:cs typeface="Cabin"/>
                <a:sym typeface="Cabin"/>
              </a:rPr>
              <a:t>tradeoff</a:t>
            </a:r>
            <a:r>
              <a:rPr lang="en-US" sz="3600" b="0" i="0" u="none" strike="noStrike" cap="none" baseline="0">
                <a:solidFill>
                  <a:schemeClr val="lt1"/>
                </a:solidFill>
                <a:latin typeface="Cabin"/>
                <a:ea typeface="Cabin"/>
                <a:cs typeface="Cabin"/>
                <a:sym typeface="Cabin"/>
              </a:rPr>
              <a:t> - spend some time designing your database so it continues to be fast when your application is a success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Additional SQL Topics</a:t>
            </a:r>
          </a:p>
        </p:txBody>
      </p:sp>
      <p:sp>
        <p:nvSpPr>
          <p:cNvPr id="801" name="Shape 801"/>
          <p:cNvSpPr txBox="1">
            <a:spLocks noGrp="1"/>
          </p:cNvSpPr>
          <p:nvPr>
            <p:ph type="body" idx="1"/>
          </p:nvPr>
        </p:nvSpPr>
        <p:spPr>
          <a:xfrm>
            <a:off x="1155700" y="2603500"/>
            <a:ext cx="13931900"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dirty="0">
                <a:solidFill>
                  <a:srgbClr val="FF00FF"/>
                </a:solidFill>
                <a:latin typeface="Cabin"/>
                <a:ea typeface="Cabin"/>
                <a:cs typeface="Cabin"/>
                <a:sym typeface="Cabin"/>
              </a:rPr>
              <a:t>Indexes</a:t>
            </a:r>
            <a:r>
              <a:rPr lang="en-US" sz="3600" b="0" i="0" u="none" strike="noStrike" cap="none" baseline="0" dirty="0">
                <a:solidFill>
                  <a:schemeClr val="lt1"/>
                </a:solidFill>
                <a:latin typeface="Cabin"/>
                <a:ea typeface="Cabin"/>
                <a:cs typeface="Cabin"/>
                <a:sym typeface="Cabin"/>
              </a:rPr>
              <a:t> improve access performance for things like string fields</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dirty="0">
                <a:solidFill>
                  <a:srgbClr val="00FF00"/>
                </a:solidFill>
                <a:latin typeface="Cabin"/>
                <a:ea typeface="Cabin"/>
                <a:cs typeface="Cabin"/>
                <a:sym typeface="Cabin"/>
              </a:rPr>
              <a:t>Constraints</a:t>
            </a:r>
            <a:r>
              <a:rPr lang="en-US" sz="3600" b="0" i="0" u="none" strike="noStrike" cap="none" baseline="0" dirty="0">
                <a:solidFill>
                  <a:schemeClr val="lt1"/>
                </a:solidFill>
                <a:latin typeface="Cabin"/>
                <a:ea typeface="Cabin"/>
                <a:cs typeface="Cabin"/>
                <a:sym typeface="Cabin"/>
              </a:rPr>
              <a:t> on data - (cannot be NULL, etc..)</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dirty="0">
                <a:solidFill>
                  <a:srgbClr val="FF7F00"/>
                </a:solidFill>
                <a:latin typeface="Cabin"/>
                <a:ea typeface="Cabin"/>
                <a:cs typeface="Cabin"/>
                <a:sym typeface="Cabin"/>
              </a:rPr>
              <a:t>Transactions</a:t>
            </a:r>
            <a:r>
              <a:rPr lang="en-US" sz="3600" b="0" i="0" u="none" strike="noStrike" cap="none" baseline="0" dirty="0">
                <a:solidFill>
                  <a:schemeClr val="lt1"/>
                </a:solidFill>
                <a:latin typeface="Cabin"/>
                <a:ea typeface="Cabin"/>
                <a:cs typeface="Cabin"/>
                <a:sym typeface="Cabin"/>
              </a:rPr>
              <a:t> - allow SQL operations to be grouped and done as a </a:t>
            </a:r>
            <a:r>
              <a:rPr lang="en-US" sz="3600" b="0" i="0" u="none" strike="noStrike" cap="none" baseline="0" dirty="0" smtClean="0">
                <a:solidFill>
                  <a:schemeClr val="lt1"/>
                </a:solidFill>
                <a:latin typeface="Cabin"/>
                <a:ea typeface="Cabin"/>
                <a:cs typeface="Cabin"/>
                <a:sym typeface="Cabin"/>
              </a:rPr>
              <a:t>unit</a:t>
            </a:r>
            <a:endParaRPr lang="en-US" sz="3600" b="0" i="0" u="none" strike="noStrike" cap="none" baseline="0" dirty="0">
              <a:solidFill>
                <a:schemeClr val="lt1"/>
              </a:solidFill>
              <a:latin typeface="Cabin"/>
              <a:ea typeface="Cabin"/>
              <a:cs typeface="Cabin"/>
              <a:sym typeface="Cabin"/>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xfrm>
            <a:off x="1155700" y="241300"/>
            <a:ext cx="13931900" cy="2298699"/>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600" b="0" i="0" u="none" strike="noStrike" cap="none" baseline="0">
                <a:solidFill>
                  <a:srgbClr val="00FF00"/>
                </a:solidFill>
                <a:latin typeface="Cabin"/>
                <a:ea typeface="Cabin"/>
                <a:cs typeface="Cabin"/>
                <a:sym typeface="Cabin"/>
              </a:rPr>
              <a:t>Summary</a:t>
            </a:r>
          </a:p>
        </p:txBody>
      </p:sp>
      <p:sp>
        <p:nvSpPr>
          <p:cNvPr id="807" name="Shape 807"/>
          <p:cNvSpPr txBox="1">
            <a:spLocks noGrp="1"/>
          </p:cNvSpPr>
          <p:nvPr>
            <p:ph type="body" idx="1"/>
          </p:nvPr>
        </p:nvSpPr>
        <p:spPr>
          <a:xfrm>
            <a:off x="1155700" y="2603500"/>
            <a:ext cx="13931900" cy="5702299"/>
          </a:xfrm>
          <a:prstGeom prst="rect">
            <a:avLst/>
          </a:prstGeom>
          <a:noFill/>
          <a:ln>
            <a:noFill/>
          </a:ln>
        </p:spPr>
        <p:txBody>
          <a:bodyPr lIns="38100" tIns="38100" rIns="38100" bIns="38100" anchor="ctr" anchorCtr="0">
            <a:noAutofit/>
          </a:bodyPr>
          <a:lstStyle/>
          <a:p>
            <a:pPr marL="457200" marR="0" lvl="0" indent="-457200" algn="l" rtl="0">
              <a:lnSpc>
                <a:spcPct val="100000"/>
              </a:lnSpc>
              <a:spcBef>
                <a:spcPts val="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Relational databases allow us to </a:t>
            </a:r>
            <a:r>
              <a:rPr lang="en-US" sz="3600" b="0" i="0" u="none" strike="noStrike" cap="none" baseline="0">
                <a:solidFill>
                  <a:srgbClr val="00FF00"/>
                </a:solidFill>
                <a:latin typeface="Cabin"/>
                <a:ea typeface="Cabin"/>
                <a:cs typeface="Cabin"/>
                <a:sym typeface="Cabin"/>
              </a:rPr>
              <a:t>scale</a:t>
            </a:r>
            <a:r>
              <a:rPr lang="en-US" sz="3600" b="0" i="0" u="none" strike="noStrike" cap="none" baseline="0">
                <a:solidFill>
                  <a:schemeClr val="lt1"/>
                </a:solidFill>
                <a:latin typeface="Cabin"/>
                <a:ea typeface="Cabin"/>
                <a:cs typeface="Cabin"/>
                <a:sym typeface="Cabin"/>
              </a:rPr>
              <a:t> to very large amounts of data</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The key is to have </a:t>
            </a:r>
            <a:r>
              <a:rPr lang="en-US" sz="3600" b="0" i="0" u="none" strike="noStrike" cap="none" baseline="0">
                <a:solidFill>
                  <a:srgbClr val="FF00FF"/>
                </a:solidFill>
                <a:latin typeface="Cabin"/>
                <a:ea typeface="Cabin"/>
                <a:cs typeface="Cabin"/>
                <a:sym typeface="Cabin"/>
              </a:rPr>
              <a:t>one copy of any data </a:t>
            </a:r>
            <a:r>
              <a:rPr lang="en-US" sz="3600" b="0" i="0" u="none" strike="noStrike" cap="none" baseline="0">
                <a:solidFill>
                  <a:schemeClr val="lt1"/>
                </a:solidFill>
                <a:latin typeface="Cabin"/>
                <a:ea typeface="Cabin"/>
                <a:cs typeface="Cabin"/>
                <a:sym typeface="Cabin"/>
              </a:rPr>
              <a:t>element and use relations and joins to link the data to multiple places</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This greatly </a:t>
            </a:r>
            <a:r>
              <a:rPr lang="en-US" sz="3600" b="0" i="0" u="none" strike="noStrike" cap="none" baseline="0">
                <a:solidFill>
                  <a:srgbClr val="FF7F00"/>
                </a:solidFill>
                <a:latin typeface="Cabin"/>
                <a:ea typeface="Cabin"/>
                <a:cs typeface="Cabin"/>
                <a:sym typeface="Cabin"/>
              </a:rPr>
              <a:t>reduces the amount of data which much be scanned</a:t>
            </a:r>
            <a:r>
              <a:rPr lang="en-US" sz="3600" b="0" i="0" u="none" strike="noStrike" cap="none" baseline="0">
                <a:solidFill>
                  <a:schemeClr val="lt1"/>
                </a:solidFill>
                <a:latin typeface="Cabin"/>
                <a:ea typeface="Cabin"/>
                <a:cs typeface="Cabin"/>
                <a:sym typeface="Cabin"/>
              </a:rPr>
              <a:t> when doing complex operations across large amounts of data</a:t>
            </a:r>
          </a:p>
          <a:p>
            <a:pPr marL="457200" marR="0" lvl="0" indent="-457200" algn="l" rtl="0">
              <a:lnSpc>
                <a:spcPct val="100000"/>
              </a:lnSpc>
              <a:spcBef>
                <a:spcPts val="3500"/>
              </a:spcBef>
              <a:spcAft>
                <a:spcPts val="1000"/>
              </a:spcAft>
              <a:buClr>
                <a:schemeClr val="lt1"/>
              </a:buClr>
              <a:buSzPct val="100000"/>
              <a:buFont typeface="Cabin"/>
              <a:buChar char="•"/>
            </a:pPr>
            <a:r>
              <a:rPr lang="en-US" sz="3600" b="0" i="0" u="none" strike="noStrike" cap="none" baseline="0">
                <a:solidFill>
                  <a:schemeClr val="lt1"/>
                </a:solidFill>
                <a:latin typeface="Cabin"/>
                <a:ea typeface="Cabin"/>
                <a:cs typeface="Cabin"/>
                <a:sym typeface="Cabin"/>
              </a:rPr>
              <a:t>Database and SQL design is a bit of an </a:t>
            </a:r>
            <a:r>
              <a:rPr lang="en-US" sz="3600" b="0" i="0" u="none" strike="noStrike" cap="none" baseline="0">
                <a:solidFill>
                  <a:srgbClr val="FFFF00"/>
                </a:solidFill>
                <a:latin typeface="Cabin"/>
                <a:ea typeface="Cabin"/>
                <a:cs typeface="Cabin"/>
                <a:sym typeface="Cabin"/>
              </a:rPr>
              <a:t>art</a:t>
            </a:r>
            <a:r>
              <a:rPr lang="en-US" sz="3600">
                <a:solidFill>
                  <a:srgbClr val="FFFF00"/>
                </a:solidFill>
                <a:latin typeface="Cabin"/>
                <a:ea typeface="Cabin"/>
                <a:cs typeface="Cabin"/>
                <a:sym typeface="Cabin"/>
              </a:rPr>
              <a:t> </a:t>
            </a:r>
            <a:r>
              <a:rPr lang="en-US" sz="3600" b="0" i="0" u="none" strike="noStrike" cap="none" baseline="0">
                <a:solidFill>
                  <a:srgbClr val="FFFF00"/>
                </a:solidFill>
                <a:latin typeface="Cabin"/>
                <a:ea typeface="Cabin"/>
                <a:cs typeface="Cabin"/>
                <a:sym typeface="Cabin"/>
              </a:rPr>
              <a:t>form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Shape 812"/>
          <p:cNvSpPr txBox="1">
            <a:spLocks noGrp="1"/>
          </p:cNvSpPr>
          <p:nvPr>
            <p:ph type="title"/>
          </p:nvPr>
        </p:nvSpPr>
        <p:spPr>
          <a:xfrm>
            <a:off x="1155700" y="241300"/>
            <a:ext cx="13932000" cy="811500"/>
          </a:xfrm>
          <a:prstGeom prst="rect">
            <a:avLst/>
          </a:prstGeom>
        </p:spPr>
        <p:txBody>
          <a:bodyPr lIns="91425" tIns="91425" rIns="91425" bIns="91425" anchor="ctr" anchorCtr="0">
            <a:noAutofit/>
          </a:bodyPr>
          <a:lstStyle/>
          <a:p>
            <a:pPr lvl="0" rtl="0">
              <a:spcBef>
                <a:spcPts val="0"/>
              </a:spcBef>
              <a:buNone/>
            </a:pPr>
            <a:r>
              <a:rPr lang="en-US" sz="3600">
                <a:solidFill>
                  <a:srgbClr val="00FF00"/>
                </a:solidFill>
              </a:rPr>
              <a:t>Acknowledgements / Contributions</a:t>
            </a:r>
          </a:p>
        </p:txBody>
      </p:sp>
      <p:sp>
        <p:nvSpPr>
          <p:cNvPr id="814" name="Shape 814"/>
          <p:cNvSpPr txBox="1"/>
          <p:nvPr/>
        </p:nvSpPr>
        <p:spPr>
          <a:xfrm>
            <a:off x="1206100" y="1381725"/>
            <a:ext cx="6797699" cy="7082699"/>
          </a:xfrm>
          <a:prstGeom prst="rect">
            <a:avLst/>
          </a:prstGeom>
          <a:noFill/>
          <a:ln>
            <a:noFill/>
          </a:ln>
        </p:spPr>
        <p:txBody>
          <a:bodyPr lIns="91425" tIns="91425" rIns="91425" bIns="91425" anchor="t" anchorCtr="0">
            <a:noAutofit/>
          </a:bodyPr>
          <a:lstStyle/>
          <a:p>
            <a:pPr lvl="0" rtl="0">
              <a:spcBef>
                <a:spcPts val="0"/>
              </a:spcBef>
              <a:buNone/>
            </a:pPr>
            <a:r>
              <a:rPr lang="en-US" sz="1800">
                <a:solidFill>
                  <a:srgbClr val="FFFFFF"/>
                </a:solidFill>
              </a:rPr>
              <a:t>Thes slide are Copyright 2010-  Charles R. Severance (</a:t>
            </a:r>
            <a:r>
              <a:rPr lang="en-US" sz="1800" u="sng">
                <a:solidFill>
                  <a:schemeClr val="hlink"/>
                </a:solidFill>
                <a:hlinkClick r:id="rId3"/>
              </a:rPr>
              <a:t>www.dr-chuck.com</a:t>
            </a:r>
            <a:r>
              <a:rPr lang="en-US" sz="1800">
                <a:solidFill>
                  <a:srgbClr val="FFFFFF"/>
                </a:solidFill>
              </a:rPr>
              <a:t>) of the University of Michigan School of Information and </a:t>
            </a:r>
            <a:r>
              <a:rPr lang="en-US" sz="1800" u="sng">
                <a:solidFill>
                  <a:schemeClr val="hlink"/>
                </a:solidFill>
                <a:hlinkClick r:id="rId4"/>
              </a:rPr>
              <a:t>open.umich.edu</a:t>
            </a:r>
            <a:r>
              <a:rPr lang="en-US" sz="1800">
                <a:solidFill>
                  <a:srgbClr val="FFFFFF"/>
                </a:solidFil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lvl="0" rtl="0">
              <a:spcBef>
                <a:spcPts val="0"/>
              </a:spcBef>
              <a:buNone/>
            </a:pPr>
            <a:endParaRPr sz="1800">
              <a:solidFill>
                <a:srgbClr val="FFFFFF"/>
              </a:solidFill>
            </a:endParaRPr>
          </a:p>
          <a:p>
            <a:pPr lvl="0" rtl="0">
              <a:spcBef>
                <a:spcPts val="0"/>
              </a:spcBef>
              <a:buNone/>
            </a:pPr>
            <a:r>
              <a:rPr lang="en-US" sz="1800">
                <a:solidFill>
                  <a:srgbClr val="FFFFFF"/>
                </a:solidFill>
              </a:rPr>
              <a:t>Initial Development: Charles Severance, University of Michigan School of Information</a:t>
            </a:r>
          </a:p>
          <a:p>
            <a:pPr lvl="0" rtl="0">
              <a:spcBef>
                <a:spcPts val="0"/>
              </a:spcBef>
              <a:buNone/>
            </a:pPr>
            <a:endParaRPr sz="1800">
              <a:solidFill>
                <a:srgbClr val="FFFFFF"/>
              </a:solidFill>
            </a:endParaRPr>
          </a:p>
          <a:p>
            <a:pPr lvl="0" rtl="0">
              <a:spcBef>
                <a:spcPts val="0"/>
              </a:spcBef>
              <a:buNone/>
            </a:pPr>
            <a:r>
              <a:rPr lang="en-US" sz="1800">
                <a:solidFill>
                  <a:srgbClr val="FFFFFF"/>
                </a:solidFill>
              </a:rPr>
              <a:t>… Insert new Contributors here</a:t>
            </a:r>
          </a:p>
        </p:txBody>
      </p:sp>
      <p:pic>
        <p:nvPicPr>
          <p:cNvPr id="815" name="Shape 815"/>
          <p:cNvPicPr preferRelativeResize="0"/>
          <p:nvPr/>
        </p:nvPicPr>
        <p:blipFill rotWithShape="1">
          <a:blip r:embed="rId5">
            <a:alphaModFix/>
          </a:blip>
          <a:srcRect/>
          <a:stretch/>
        </p:blipFill>
        <p:spPr>
          <a:xfrm>
            <a:off x="437900" y="134650"/>
            <a:ext cx="1024800" cy="1024800"/>
          </a:xfrm>
          <a:prstGeom prst="rect">
            <a:avLst/>
          </a:prstGeom>
          <a:noFill/>
          <a:ln>
            <a:noFill/>
          </a:ln>
        </p:spPr>
      </p:pic>
      <p:pic>
        <p:nvPicPr>
          <p:cNvPr id="816" name="Shape 816"/>
          <p:cNvPicPr preferRelativeResize="0"/>
          <p:nvPr/>
        </p:nvPicPr>
        <p:blipFill rotWithShape="1">
          <a:blip r:embed="rId6">
            <a:alphaModFix/>
          </a:blip>
          <a:srcRect/>
          <a:stretch/>
        </p:blipFill>
        <p:spPr>
          <a:xfrm>
            <a:off x="13897687" y="312850"/>
            <a:ext cx="1968599" cy="668400"/>
          </a:xfrm>
          <a:prstGeom prst="rect">
            <a:avLst/>
          </a:prstGeom>
          <a:noFill/>
          <a:ln>
            <a:noFill/>
          </a:ln>
        </p:spPr>
      </p:pic>
      <p:sp>
        <p:nvSpPr>
          <p:cNvPr id="817" name="Shape 817"/>
          <p:cNvSpPr txBox="1"/>
          <p:nvPr/>
        </p:nvSpPr>
        <p:spPr>
          <a:xfrm>
            <a:off x="8704400" y="1512200"/>
            <a:ext cx="6797699" cy="7082699"/>
          </a:xfrm>
          <a:prstGeom prst="rect">
            <a:avLst/>
          </a:prstGeom>
          <a:noFill/>
          <a:ln>
            <a:noFill/>
          </a:ln>
        </p:spPr>
        <p:txBody>
          <a:bodyPr lIns="91425" tIns="91425" rIns="91425" bIns="91425" anchor="t" anchorCtr="0">
            <a:noAutofit/>
          </a:bodyPr>
          <a:lstStyle/>
          <a:p>
            <a:pPr lvl="0" rtl="0">
              <a:spcBef>
                <a:spcPts val="0"/>
              </a:spcBef>
              <a:buNone/>
            </a:pPr>
            <a:r>
              <a:rPr lang="en-US" sz="1800">
                <a:solidFill>
                  <a:srgbClr val="FFFFFF"/>
                </a:solidFill>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 - Center">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tle &amp; Bullets">
  <a:themeElements>
    <a:clrScheme name="">
      <a:dk1>
        <a:srgbClr val="808080"/>
      </a:dk1>
      <a:lt1>
        <a:srgbClr val="FFFFFF"/>
      </a:lt1>
      <a:dk2>
        <a:srgbClr val="000000"/>
      </a:dk2>
      <a:lt2>
        <a:srgbClr val="000000"/>
      </a:lt2>
      <a:accent1>
        <a:srgbClr val="FFFF00"/>
      </a:accent1>
      <a:accent2>
        <a:srgbClr val="333399"/>
      </a:accent2>
      <a:accent3>
        <a:srgbClr val="AAAAAA"/>
      </a:accent3>
      <a:accent4>
        <a:srgbClr val="DADADA"/>
      </a:accent4>
      <a:accent5>
        <a:srgbClr val="FFFFAA"/>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1333</TotalTime>
  <Words>3052</Words>
  <Application>Microsoft Macintosh PowerPoint</Application>
  <PresentationFormat>Custom</PresentationFormat>
  <Paragraphs>484</Paragraphs>
  <Slides>94</Slides>
  <Notes>89</Notes>
  <HiddenSlides>0</HiddenSlides>
  <MMClips>0</MMClips>
  <ScaleCrop>false</ScaleCrop>
  <HeadingPairs>
    <vt:vector size="4" baseType="variant">
      <vt:variant>
        <vt:lpstr>Theme</vt:lpstr>
      </vt:variant>
      <vt:variant>
        <vt:i4>4</vt:i4>
      </vt:variant>
      <vt:variant>
        <vt:lpstr>Slide Titles</vt:lpstr>
      </vt:variant>
      <vt:variant>
        <vt:i4>94</vt:i4>
      </vt:variant>
    </vt:vector>
  </HeadingPairs>
  <TitlesOfParts>
    <vt:vector size="98" baseType="lpstr">
      <vt:lpstr>Title &amp; Subtitle</vt:lpstr>
      <vt:lpstr>1_Title &amp; Bullets</vt:lpstr>
      <vt:lpstr>Title - Center</vt:lpstr>
      <vt:lpstr>Title &amp; Bullets</vt:lpstr>
      <vt:lpstr>Relational Databases and SQLite</vt:lpstr>
      <vt:lpstr>SQLite Browser</vt:lpstr>
      <vt:lpstr>Relational Databases</vt:lpstr>
      <vt:lpstr>Terminology</vt:lpstr>
      <vt:lpstr>PowerPoint Presentation</vt:lpstr>
      <vt:lpstr>PowerPoint Presentation</vt:lpstr>
      <vt:lpstr>SQL</vt:lpstr>
      <vt:lpstr>Two Roles in Large Projects</vt:lpstr>
      <vt:lpstr>Large Project Structure</vt:lpstr>
      <vt:lpstr>Database Administrator (dba)</vt:lpstr>
      <vt:lpstr>Data Analysis Structure</vt:lpstr>
      <vt:lpstr>Database Model</vt:lpstr>
      <vt:lpstr>Common Database Systems</vt:lpstr>
      <vt:lpstr>SQLite is in lots of software...</vt:lpstr>
      <vt:lpstr>SQLite Browser</vt:lpstr>
      <vt:lpstr>PowerPoint Presentation</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Representing Relationships in a Database</vt:lpstr>
      <vt:lpstr>Database Normalization (3NF)</vt:lpstr>
      <vt:lpstr>PowerPoint Presentation</vt:lpstr>
      <vt:lpstr>Integer Reference Pattern</vt:lpstr>
      <vt:lpstr>Key Terminology</vt:lpstr>
      <vt:lpstr>Three Kinds of Keys</vt:lpstr>
      <vt:lpstr>Primary 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 relationships!</vt:lpstr>
      <vt:lpstr>Using Join Across Tables</vt:lpstr>
      <vt:lpstr>Relational Power</vt:lpstr>
      <vt:lpstr>The JOIN Operation</vt:lpstr>
      <vt:lpstr>PowerPoint Presentation</vt:lpstr>
      <vt:lpstr>PowerPoint Presentation</vt:lpstr>
      <vt:lpstr>PowerPoint Presentation</vt:lpstr>
      <vt:lpstr>PowerPoint Presentation</vt:lpstr>
      <vt:lpstr>It can get complex...</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Insert Memberships</vt:lpstr>
      <vt:lpstr>PowerPoint Presentation</vt:lpstr>
      <vt:lpstr>PowerPoint Presentation</vt:lpstr>
      <vt:lpstr>PowerPoint Presentation</vt:lpstr>
      <vt:lpstr>Complexity Enables Speed</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Charles Severance</cp:lastModifiedBy>
  <cp:revision>44</cp:revision>
  <dcterms:modified xsi:type="dcterms:W3CDTF">2015-11-22T16:40:15Z</dcterms:modified>
</cp:coreProperties>
</file>